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20" r:id="rId2"/>
    <p:sldId id="303" r:id="rId3"/>
    <p:sldId id="285" r:id="rId4"/>
    <p:sldId id="297" r:id="rId5"/>
    <p:sldId id="283" r:id="rId6"/>
    <p:sldId id="305" r:id="rId7"/>
    <p:sldId id="317" r:id="rId8"/>
    <p:sldId id="284" r:id="rId9"/>
    <p:sldId id="280" r:id="rId10"/>
    <p:sldId id="319" r:id="rId11"/>
    <p:sldId id="321" r:id="rId12"/>
    <p:sldId id="315" r:id="rId13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6"/>
      <p:bold r:id="rId17"/>
      <p:italic r:id="rId18"/>
      <p:boldItalic r:id="rId19"/>
    </p:embeddedFont>
    <p:embeddedFont>
      <p:font typeface="Roboto Black" panose="02000000000000000000" pitchFamily="2" charset="0"/>
      <p:bold r:id="rId20"/>
      <p:italic r:id="rId21"/>
      <p:boldItalic r:id="rId22"/>
    </p:embeddedFont>
    <p:embeddedFont>
      <p:font typeface="Roboto Light" panose="02000000000000000000" pitchFamily="2" charset="0"/>
      <p:regular r:id="rId23"/>
      <p: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9AA0A6"/>
          </p15:clr>
        </p15:guide>
        <p15:guide id="2" orient="horz" pos="350" userDrawn="1">
          <p15:clr>
            <a:srgbClr val="9AA0A6"/>
          </p15:clr>
        </p15:guide>
        <p15:guide id="3" orient="horz" pos="1665" userDrawn="1">
          <p15:clr>
            <a:srgbClr val="9AA0A6"/>
          </p15:clr>
        </p15:guide>
        <p15:guide id="4" orient="horz" pos="2799" userDrawn="1">
          <p15:clr>
            <a:srgbClr val="9AA0A6"/>
          </p15:clr>
        </p15:guide>
        <p15:guide id="5" pos="3119" userDrawn="1">
          <p15:clr>
            <a:srgbClr val="9AA0A6"/>
          </p15:clr>
        </p15:guide>
        <p15:guide id="6" pos="884" userDrawn="1">
          <p15:clr>
            <a:srgbClr val="9AA0A6"/>
          </p15:clr>
        </p15:guide>
        <p15:guide id="7" orient="horz" pos="917" userDrawn="1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9" roundtripDataSignature="AMtx7mhv5/RfgOI5grPUAygPnsW9Sq0i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9F"/>
    <a:srgbClr val="00B0F0"/>
    <a:srgbClr val="53B6DD"/>
    <a:srgbClr val="0091C2"/>
    <a:srgbClr val="00C1FF"/>
    <a:srgbClr val="FFFFFF"/>
    <a:srgbClr val="005092"/>
    <a:srgbClr val="DFEBF7"/>
    <a:srgbClr val="CF03D4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3"/>
    <p:restoredTop sz="94779"/>
  </p:normalViewPr>
  <p:slideViewPr>
    <p:cSldViewPr snapToGrid="0" showGuides="1">
      <p:cViewPr varScale="1">
        <p:scale>
          <a:sx n="281" d="100"/>
          <a:sy n="281" d="100"/>
        </p:scale>
        <p:origin x="1016" y="-1584"/>
      </p:cViewPr>
      <p:guideLst>
        <p:guide pos="2880"/>
        <p:guide orient="horz" pos="350"/>
        <p:guide orient="horz" pos="1665"/>
        <p:guide orient="horz" pos="2799"/>
        <p:guide pos="3119"/>
        <p:guide pos="884"/>
        <p:guide orient="horz" pos="9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203" d="100"/>
          <a:sy n="203" d="100"/>
        </p:scale>
        <p:origin x="644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49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465A549-57F4-2239-AC27-211CC996F5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CE70017-10AC-5621-588B-9DC852B921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838AD-A3F3-844C-81EF-54E05ABF06DD}" type="datetimeFigureOut">
              <a:rPr lang="de-DE" smtClean="0"/>
              <a:t>10.06.26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7893B03-7757-59B7-73EA-DC90AA64C8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BB7C070-41E2-A226-9BE7-F2E59DDC57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391342-5618-6448-B50C-A02921CDF9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50394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ff00afc7e3_1_10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" name="Google Shape;63;gff00afc7e3_1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68339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ff00afc7e3_1_10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3" name="Google Shape;63;gff00afc7e3_1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6774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57d9c2b20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57d9c2b20c_0_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8684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57d9c2b20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57d9c2b20c_0_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6095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57d9c2b20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57d9c2b20c_0_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9128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ff00afc7e3_1_10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" name="Google Shape;63;gff00afc7e3_1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5128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f00afc7e3_0_8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gff00afc7e3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08057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f00afc7e3_0_8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gff00afc7e3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84639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f00afc7e3_0_8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gff00afc7e3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57d9c2b20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57d9c2b20c_0_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189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C75CF7A2-03D3-49AB-3CC2-80DDC75EE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ff00afc7e3_1_108:notes">
            <a:extLst>
              <a:ext uri="{FF2B5EF4-FFF2-40B4-BE49-F238E27FC236}">
                <a16:creationId xmlns:a16="http://schemas.microsoft.com/office/drawing/2014/main" id="{9F25A5FD-0055-F6E5-E2A0-679032F056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3" name="Google Shape;63;gff00afc7e3_1_108:notes">
            <a:extLst>
              <a:ext uri="{FF2B5EF4-FFF2-40B4-BE49-F238E27FC236}">
                <a16:creationId xmlns:a16="http://schemas.microsoft.com/office/drawing/2014/main" id="{5F8633F9-DFF3-F81E-754F-8399614024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727387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ff00afc7e3_1_10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3" name="Google Shape;63;gff00afc7e3_1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61517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9"/>
          <p:cNvSpPr txBox="1">
            <a:spLocks noGrp="1"/>
          </p:cNvSpPr>
          <p:nvPr>
            <p:ph type="title"/>
          </p:nvPr>
        </p:nvSpPr>
        <p:spPr>
          <a:xfrm>
            <a:off x="311700" y="1046322"/>
            <a:ext cx="8520600" cy="13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8684351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_COLUMN_TEXT">
  <p:cSld name="ONE_COLUMN_TEX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9189720" y="-78186"/>
            <a:ext cx="1854199" cy="631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6000" b="0" i="0" u="none" strike="noStrike" cap="none" baseline="0">
                <a:solidFill>
                  <a:schemeClr val="bg1"/>
                </a:solidFill>
                <a:latin typeface="Roboto Black" panose="02000000000000000000" pitchFamily="2" charset="0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7" name="Google Shape;17;p14"/>
          <p:cNvSpPr txBox="1">
            <a:spLocks noGrp="1"/>
          </p:cNvSpPr>
          <p:nvPr>
            <p:ph type="title"/>
          </p:nvPr>
        </p:nvSpPr>
        <p:spPr>
          <a:xfrm>
            <a:off x="201168" y="-19755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66925" tIns="292600" rIns="0" bIns="0" anchor="t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3200"/>
              <a:buFont typeface="Roboto Black"/>
              <a:buNone/>
              <a:defRPr sz="3200" i="0" u="none" strike="noStrike" cap="none">
                <a:solidFill>
                  <a:srgbClr val="004F9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8" name="Google Shape;18;p14"/>
          <p:cNvSpPr txBox="1">
            <a:spLocks noGrp="1"/>
          </p:cNvSpPr>
          <p:nvPr>
            <p:ph type="body" idx="1"/>
          </p:nvPr>
        </p:nvSpPr>
        <p:spPr>
          <a:xfrm>
            <a:off x="598413" y="1351055"/>
            <a:ext cx="8628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70000" marR="0" lvl="0" indent="-270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ct val="120000"/>
              <a:buFont typeface="Roboto"/>
              <a:buChar char="●"/>
              <a:defRPr sz="1800" i="0" u="none" strike="noStrike" cap="none" baseline="0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46" marR="0" lvl="1" indent="-355578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2000"/>
              <a:buFont typeface="Roboto"/>
              <a:buChar char="○"/>
              <a:defRPr sz="20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519" marR="0" lvl="2" indent="-342878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691" marR="0" lvl="3" indent="-33018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●"/>
              <a:defRPr sz="16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5864" marR="0" lvl="4" indent="-33018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○"/>
              <a:defRPr sz="16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037" marR="0" lvl="5" indent="-33018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■"/>
              <a:defRPr sz="16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208" marR="0" lvl="6" indent="-33018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●"/>
              <a:defRPr sz="16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380" marR="0" lvl="7" indent="-33018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○"/>
              <a:defRPr sz="16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553" marR="0" lvl="8" indent="-330181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4F9F"/>
              </a:buClr>
              <a:buSzPts val="1600"/>
              <a:buFont typeface="Roboto"/>
              <a:buChar char="■"/>
              <a:defRPr sz="16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880" userDrawn="1">
          <p15:clr>
            <a:srgbClr val="FA7B17"/>
          </p15:clr>
        </p15:guide>
        <p15:guide id="2" pos="5428" userDrawn="1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84351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ONLY" userDrawn="1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3"/>
          <p:cNvSpPr txBox="1">
            <a:spLocks noGrp="1"/>
          </p:cNvSpPr>
          <p:nvPr>
            <p:ph type="sldNum" idx="12"/>
          </p:nvPr>
        </p:nvSpPr>
        <p:spPr>
          <a:xfrm>
            <a:off x="8684351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6" name="Google Shape;26;p13"/>
          <p:cNvSpPr txBox="1">
            <a:spLocks noGrp="1"/>
          </p:cNvSpPr>
          <p:nvPr>
            <p:ph type="title"/>
          </p:nvPr>
        </p:nvSpPr>
        <p:spPr>
          <a:xfrm>
            <a:off x="0" y="0"/>
            <a:ext cx="4085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66925" tIns="29260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3200"/>
              <a:buFont typeface="Roboto Black"/>
              <a:buNone/>
              <a:defRPr sz="3200" i="0" u="none" strike="noStrike" cap="none">
                <a:solidFill>
                  <a:srgbClr val="004F9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7" name="Google Shape;27;p13"/>
          <p:cNvSpPr txBox="1">
            <a:spLocks noGrp="1"/>
          </p:cNvSpPr>
          <p:nvPr>
            <p:ph type="body" idx="1"/>
          </p:nvPr>
        </p:nvSpPr>
        <p:spPr>
          <a:xfrm>
            <a:off x="515100" y="2015902"/>
            <a:ext cx="4056900" cy="23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72" marR="0" lvl="0" indent="-3682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2200"/>
              <a:buFont typeface="Roboto"/>
              <a:buChar char="●"/>
              <a:defRPr sz="1800" i="0" u="none" strike="noStrike" cap="none" baseline="0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46" marR="0" lvl="1" indent="-3555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2000"/>
              <a:buFont typeface="Roboto"/>
              <a:buChar char="○"/>
              <a:defRPr sz="20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519" marR="0" lvl="2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691" marR="0" lvl="3" indent="-3301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●"/>
              <a:defRPr sz="16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5864" marR="0" lvl="4" indent="-3301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○"/>
              <a:defRPr sz="16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037" marR="0" lvl="5" indent="-3301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■"/>
              <a:defRPr sz="16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208" marR="0" lvl="6" indent="-3301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●"/>
              <a:defRPr sz="16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380" marR="0" lvl="7" indent="-3301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○"/>
              <a:defRPr sz="16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553" marR="0" lvl="8" indent="-3301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■"/>
              <a:defRPr sz="16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>
            <a:spLocks noGrp="1"/>
          </p:cNvSpPr>
          <p:nvPr>
            <p:ph type="sldNum" idx="12"/>
          </p:nvPr>
        </p:nvSpPr>
        <p:spPr>
          <a:xfrm>
            <a:off x="8684351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3" name="Google Shape;33;p1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66925" tIns="29260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3200"/>
              <a:buFont typeface="Roboto Black"/>
              <a:buNone/>
              <a:defRPr sz="3200" i="0" u="none" strike="noStrike" cap="none">
                <a:solidFill>
                  <a:srgbClr val="004F9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body" idx="1"/>
          </p:nvPr>
        </p:nvSpPr>
        <p:spPr>
          <a:xfrm>
            <a:off x="515099" y="1105200"/>
            <a:ext cx="4000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72" marR="0" lvl="0" indent="-3809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2400"/>
              <a:buFont typeface="Roboto"/>
              <a:buChar char="●"/>
              <a:defRPr sz="1800" i="0" u="none" strike="noStrike" cap="none" baseline="0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46" marR="0" lvl="1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○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519" marR="0" lvl="2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691" marR="0" lvl="3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●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5864" marR="0" lvl="4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○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037" marR="0" lvl="5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208" marR="0" lvl="6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●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380" marR="0" lvl="7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○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553" marR="0" lvl="8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880" userDrawn="1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TWO_COLUMNS" type="twoColTx">
  <p:cSld name="TITLE_AND_TWO_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 txBox="1">
            <a:spLocks noGrp="1"/>
          </p:cNvSpPr>
          <p:nvPr>
            <p:ph type="sldNum" idx="12"/>
          </p:nvPr>
        </p:nvSpPr>
        <p:spPr>
          <a:xfrm>
            <a:off x="8684351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66925" tIns="29260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3200"/>
              <a:buFont typeface="Roboto Black"/>
              <a:buNone/>
              <a:defRPr sz="3200" i="0" u="none" strike="noStrike" cap="none">
                <a:solidFill>
                  <a:srgbClr val="004F9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515099" y="1105200"/>
            <a:ext cx="37701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72" marR="0" lvl="0" indent="-3809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2400"/>
              <a:buFont typeface="Roboto"/>
              <a:buChar char="●"/>
              <a:defRPr sz="1800" i="0" u="none" strike="noStrike" cap="none" baseline="0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46" marR="0" lvl="1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○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519" marR="0" lvl="2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691" marR="0" lvl="3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●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5864" marR="0" lvl="4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○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037" marR="0" lvl="5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208" marR="0" lvl="6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●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380" marR="0" lvl="7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○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553" marR="0" lvl="8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4506039" y="1105200"/>
            <a:ext cx="37701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72" marR="0" lvl="0" indent="-3809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2400"/>
              <a:buFont typeface="Roboto"/>
              <a:buChar char="●"/>
              <a:defRPr sz="1800" i="0" u="none" strike="noStrike" cap="none" baseline="0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46" marR="0" lvl="1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○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519" marR="0" lvl="2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691" marR="0" lvl="3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●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5864" marR="0" lvl="4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○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037" marR="0" lvl="5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208" marR="0" lvl="6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●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380" marR="0" lvl="7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○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553" marR="0" lvl="8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180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_POINT">
  <p:cSld name="MAIN_POI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1279156" y="240602"/>
            <a:ext cx="6581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sldNum" idx="12"/>
          </p:nvPr>
        </p:nvSpPr>
        <p:spPr>
          <a:xfrm>
            <a:off x="8684351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DF SECTION_TITLE_AND_DESCRIPTION">
  <p:cSld name="DDF SECTION_TITLE_AND_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/>
          <p:nvPr/>
        </p:nvSpPr>
        <p:spPr>
          <a:xfrm>
            <a:off x="4572000" y="-122"/>
            <a:ext cx="4572000" cy="5143501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6"/>
          <p:cNvSpPr txBox="1">
            <a:spLocks noGrp="1"/>
          </p:cNvSpPr>
          <p:nvPr>
            <p:ph type="title"/>
          </p:nvPr>
        </p:nvSpPr>
        <p:spPr>
          <a:xfrm>
            <a:off x="480525" y="301975"/>
            <a:ext cx="38370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body" idx="1"/>
          </p:nvPr>
        </p:nvSpPr>
        <p:spPr>
          <a:xfrm>
            <a:off x="376425" y="1938417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172" lvl="0" indent="-22858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1pPr>
            <a:lvl2pPr marL="914346" lvl="1" indent="-22858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000"/>
              <a:buFont typeface="Arial"/>
              <a:buNone/>
              <a:defRPr/>
            </a:lvl2pPr>
            <a:lvl3pPr marL="1371519" lvl="2" indent="-22858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3pPr>
            <a:lvl4pPr marL="1828691" lvl="3" indent="-22858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4pPr>
            <a:lvl5pPr marL="2285864" lvl="4" indent="-22858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5pPr>
            <a:lvl6pPr marL="2743037" lvl="5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208" lvl="6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380" lvl="7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553" lvl="8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body" idx="2"/>
          </p:nvPr>
        </p:nvSpPr>
        <p:spPr>
          <a:xfrm>
            <a:off x="4939500" y="724080"/>
            <a:ext cx="3837000" cy="3695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457172" lvl="0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46" lvl="1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519" lvl="2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691" lvl="3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5864" lvl="4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037" lvl="5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208" lvl="6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380" lvl="7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553" lvl="8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684351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_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311701" y="1106127"/>
            <a:ext cx="8520602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  <a:defRPr sz="1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body" idx="1"/>
          </p:nvPr>
        </p:nvSpPr>
        <p:spPr>
          <a:xfrm>
            <a:off x="311701" y="3152225"/>
            <a:ext cx="8520602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172" lvl="0" indent="-34287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46" lvl="1" indent="-34287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519" lvl="2" indent="-34287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691" lvl="3" indent="-34287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5864" lvl="4" indent="-34287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037" lvl="5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208" lvl="6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380" lvl="7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553" lvl="8" indent="-34287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8684351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CE2D52D-2E93-EBA8-7153-21B52E22CE18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4430" y="-11287"/>
            <a:ext cx="9349284" cy="1014247"/>
          </a:xfrm>
          <a:prstGeom prst="rect">
            <a:avLst/>
          </a:prstGeom>
        </p:spPr>
      </p:pic>
      <p:sp>
        <p:nvSpPr>
          <p:cNvPr id="7" name="Google Shape;7;p8"/>
          <p:cNvSpPr txBox="1">
            <a:spLocks noGrp="1"/>
          </p:cNvSpPr>
          <p:nvPr>
            <p:ph type="title"/>
          </p:nvPr>
        </p:nvSpPr>
        <p:spPr>
          <a:xfrm>
            <a:off x="171450" y="184309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66925" tIns="29260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3200"/>
              <a:buFont typeface="Roboto Black"/>
              <a:buNone/>
              <a:defRPr sz="3200" b="0" i="0" u="none" strike="noStrike" cap="none">
                <a:solidFill>
                  <a:srgbClr val="004F9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de-DE"/>
              <a:t>2</a:t>
            </a:r>
            <a:br>
              <a:rPr lang="de-DE"/>
            </a:br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body" idx="1"/>
          </p:nvPr>
        </p:nvSpPr>
        <p:spPr>
          <a:xfrm>
            <a:off x="515099" y="1329481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2400"/>
              <a:buFont typeface="Roboto"/>
              <a:buChar char="●"/>
              <a:defRPr sz="24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2000"/>
              <a:buFont typeface="Roboto"/>
              <a:buChar char="○"/>
              <a:defRPr sz="20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●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○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■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●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○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■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sldNum" idx="12"/>
          </p:nvPr>
        </p:nvSpPr>
        <p:spPr>
          <a:xfrm>
            <a:off x="8684351" y="4700819"/>
            <a:ext cx="336813" cy="31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 sz="1400">
              <a:solidFill>
                <a:srgbClr val="000000"/>
              </a:solidFill>
            </a:endParaRPr>
          </a:p>
        </p:txBody>
      </p:sp>
      <p:pic>
        <p:nvPicPr>
          <p:cNvPr id="12" name="Google Shape;67;gff00afc7e3_1_108">
            <a:extLst>
              <a:ext uri="{FF2B5EF4-FFF2-40B4-BE49-F238E27FC236}">
                <a16:creationId xmlns:a16="http://schemas.microsoft.com/office/drawing/2014/main" id="{99E0DF34-FCF2-EE4C-B2C7-60B7CD22409E}"/>
              </a:ext>
            </a:extLst>
          </p:cNvPr>
          <p:cNvPicPr preferRelativeResize="0"/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0000" y="4613719"/>
            <a:ext cx="1604297" cy="45191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20000"/>
        <a:buFont typeface="Arial"/>
        <a:defRPr sz="1500" b="0" i="0" u="none" strike="noStrike" cap="none" baseline="0">
          <a:solidFill>
            <a:srgbClr val="000000"/>
          </a:solidFill>
          <a:latin typeface="Roboto" panose="02000000000000000000" pitchFamily="2" charset="0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41" userDrawn="1">
          <p15:clr>
            <a:srgbClr val="EA4335"/>
          </p15:clr>
        </p15:guide>
        <p15:guide id="2" pos="372" userDrawn="1">
          <p15:clr>
            <a:srgbClr val="EA4335"/>
          </p15:clr>
        </p15:guide>
        <p15:guide id="3" pos="5420" userDrawn="1">
          <p15:clr>
            <a:srgbClr val="EA4335"/>
          </p15:clr>
        </p15:guide>
        <p15:guide id="4" orient="horz" pos="880" userDrawn="1">
          <p15:clr>
            <a:srgbClr val="EA4335"/>
          </p15:clr>
        </p15:guide>
        <p15:guide id="5" pos="2880" userDrawn="1">
          <p15:clr>
            <a:srgbClr val="EA4335"/>
          </p15:clr>
        </p15:guide>
        <p15:guide id="6" orient="horz" pos="2880" userDrawn="1">
          <p15:clr>
            <a:srgbClr val="EA4335"/>
          </p15:clr>
        </p15:guide>
        <p15:guide id="7" orient="horz" pos="3096" userDrawn="1">
          <p15:clr>
            <a:srgbClr val="EA4335"/>
          </p15:clr>
        </p15:guide>
        <p15:guide id="8" orient="horz" pos="1440" userDrawn="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11.emf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11.emf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11.emf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9.emf"/><Relationship Id="rId5" Type="http://schemas.openxmlformats.org/officeDocument/2006/relationships/image" Target="../media/image27.jpeg"/><Relationship Id="rId10" Type="http://schemas.openxmlformats.org/officeDocument/2006/relationships/image" Target="../media/image11.emf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2.emf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Relationship Id="rId9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D1D5EE1B-081E-BC48-8BF2-C12350D5FF1B}"/>
              </a:ext>
            </a:extLst>
          </p:cNvPr>
          <p:cNvGrpSpPr/>
          <p:nvPr/>
        </p:nvGrpSpPr>
        <p:grpSpPr>
          <a:xfrm>
            <a:off x="198809" y="168523"/>
            <a:ext cx="9818182" cy="580267"/>
            <a:chOff x="198809" y="62305"/>
            <a:chExt cx="9818182" cy="580267"/>
          </a:xfrm>
        </p:grpSpPr>
        <p:sp>
          <p:nvSpPr>
            <p:cNvPr id="5" name="Google Shape;84;gff00afc7e3_0_81">
              <a:extLst>
                <a:ext uri="{FF2B5EF4-FFF2-40B4-BE49-F238E27FC236}">
                  <a16:creationId xmlns:a16="http://schemas.microsoft.com/office/drawing/2014/main" id="{373AA1E5-25D8-1327-AED4-D0D5F4F8AAEF}"/>
                </a:ext>
              </a:extLst>
            </p:cNvPr>
            <p:cNvSpPr txBox="1">
              <a:spLocks/>
            </p:cNvSpPr>
            <p:nvPr/>
          </p:nvSpPr>
          <p:spPr>
            <a:xfrm>
              <a:off x="198809" y="62305"/>
              <a:ext cx="9818182" cy="220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6925" tIns="29260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0"/>
                <a:buFont typeface="Arial"/>
                <a:buNone/>
                <a:defRPr sz="6933" b="0" i="0" u="none" strike="noStrike" cap="none">
                  <a:solidFill>
                    <a:srgbClr val="004F9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2750" b="1" err="1">
                  <a:solidFill>
                    <a:srgbClr val="005092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Diabetiker</a:t>
              </a:r>
              <a:r>
                <a:rPr lang="en-US" sz="2750" b="1">
                  <a:solidFill>
                    <a:srgbClr val="005092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</a:rPr>
                <a:t> Hessen e.V. </a:t>
              </a:r>
              <a:endParaRPr lang="en-US" sz="2750">
                <a:solidFill>
                  <a:srgbClr val="005092"/>
                </a:solidFill>
              </a:endParaRPr>
            </a:p>
          </p:txBody>
        </p:sp>
        <p:sp>
          <p:nvSpPr>
            <p:cNvPr id="8" name="Google Shape;84;gff00afc7e3_0_81">
              <a:extLst>
                <a:ext uri="{FF2B5EF4-FFF2-40B4-BE49-F238E27FC236}">
                  <a16:creationId xmlns:a16="http://schemas.microsoft.com/office/drawing/2014/main" id="{02DFB0C9-950D-C20E-EDDF-73E8B35A2AEE}"/>
                </a:ext>
              </a:extLst>
            </p:cNvPr>
            <p:cNvSpPr txBox="1">
              <a:spLocks/>
            </p:cNvSpPr>
            <p:nvPr/>
          </p:nvSpPr>
          <p:spPr>
            <a:xfrm>
              <a:off x="198809" y="421771"/>
              <a:ext cx="9818182" cy="220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6925" tIns="29260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0"/>
                <a:buFont typeface="Arial"/>
                <a:buNone/>
                <a:defRPr sz="6933" b="0" i="0" u="none" strike="noStrike" cap="none">
                  <a:solidFill>
                    <a:srgbClr val="004F9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l">
                <a:lnSpc>
                  <a:spcPct val="80000"/>
                </a:lnSpc>
              </a:pPr>
              <a:r>
                <a:rPr lang="en-US" sz="1400" b="1" err="1">
                  <a:solidFill>
                    <a:srgbClr val="00509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Ihr</a:t>
              </a:r>
              <a:r>
                <a:rPr lang="en-US" sz="1400" b="1">
                  <a:solidFill>
                    <a:srgbClr val="00509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b="1" err="1">
                  <a:solidFill>
                    <a:srgbClr val="00509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Selbsthilfeverband</a:t>
              </a:r>
              <a:r>
                <a:rPr lang="en-US" sz="1400" b="1">
                  <a:solidFill>
                    <a:srgbClr val="00509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in Hessen</a:t>
              </a:r>
            </a:p>
          </p:txBody>
        </p:sp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0A258E2-A3D3-8A37-CE6A-63B674DB83EB}"/>
              </a:ext>
            </a:extLst>
          </p:cNvPr>
          <p:cNvGrpSpPr/>
          <p:nvPr/>
        </p:nvGrpSpPr>
        <p:grpSpPr>
          <a:xfrm>
            <a:off x="1456055" y="547613"/>
            <a:ext cx="6680300" cy="4298898"/>
            <a:chOff x="1419831" y="533833"/>
            <a:chExt cx="6680300" cy="4298897"/>
          </a:xfrm>
        </p:grpSpPr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7A30C1C8-6E48-A935-13C4-11AE4EE6E5A4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1419831" y="1187399"/>
              <a:ext cx="3062982" cy="3060419"/>
            </a:xfrm>
            <a:custGeom>
              <a:avLst/>
              <a:gdLst>
                <a:gd name="connsiteX0" fmla="*/ 1632417 w 3264834"/>
                <a:gd name="connsiteY0" fmla="*/ 0 h 3264834"/>
                <a:gd name="connsiteX1" fmla="*/ 3264834 w 3264834"/>
                <a:gd name="connsiteY1" fmla="*/ 1632417 h 3264834"/>
                <a:gd name="connsiteX2" fmla="*/ 1632417 w 3264834"/>
                <a:gd name="connsiteY2" fmla="*/ 3264834 h 3264834"/>
                <a:gd name="connsiteX3" fmla="*/ 0 w 3264834"/>
                <a:gd name="connsiteY3" fmla="*/ 1632417 h 3264834"/>
                <a:gd name="connsiteX4" fmla="*/ 1632417 w 3264834"/>
                <a:gd name="connsiteY4" fmla="*/ 0 h 3264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4834" h="3264834">
                  <a:moveTo>
                    <a:pt x="1632417" y="0"/>
                  </a:moveTo>
                  <a:cubicBezTo>
                    <a:pt x="2533976" y="0"/>
                    <a:pt x="3264834" y="730858"/>
                    <a:pt x="3264834" y="1632417"/>
                  </a:cubicBezTo>
                  <a:cubicBezTo>
                    <a:pt x="3264834" y="2533976"/>
                    <a:pt x="2533976" y="3264834"/>
                    <a:pt x="1632417" y="3264834"/>
                  </a:cubicBezTo>
                  <a:cubicBezTo>
                    <a:pt x="730858" y="3264834"/>
                    <a:pt x="0" y="2533976"/>
                    <a:pt x="0" y="1632417"/>
                  </a:cubicBezTo>
                  <a:cubicBezTo>
                    <a:pt x="0" y="730858"/>
                    <a:pt x="730858" y="0"/>
                    <a:pt x="1632417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20000">
                  <a:schemeClr val="accent1">
                    <a:lumMod val="45000"/>
                    <a:lumOff val="55000"/>
                  </a:schemeClr>
                </a:gs>
                <a:gs pos="81000">
                  <a:srgbClr val="BFD6FC"/>
                </a:gs>
                <a:gs pos="62000">
                  <a:srgbClr val="B8D1FB"/>
                </a:gs>
                <a:gs pos="42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76200" cap="rnd">
              <a:noFill/>
              <a:prstDash val="sysDot"/>
            </a:ln>
            <a:effectLst/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EC928FA7-23C6-DAF5-468D-771D5400E70D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2"/>
            <a:stretch/>
          </p:blipFill>
          <p:spPr>
            <a:xfrm flipH="1">
              <a:off x="3983131" y="533833"/>
              <a:ext cx="4117000" cy="4081214"/>
            </a:xfrm>
            <a:custGeom>
              <a:avLst/>
              <a:gdLst>
                <a:gd name="connsiteX0" fmla="*/ 1632417 w 3264834"/>
                <a:gd name="connsiteY0" fmla="*/ 0 h 3264834"/>
                <a:gd name="connsiteX1" fmla="*/ 3264834 w 3264834"/>
                <a:gd name="connsiteY1" fmla="*/ 1632417 h 3264834"/>
                <a:gd name="connsiteX2" fmla="*/ 1632417 w 3264834"/>
                <a:gd name="connsiteY2" fmla="*/ 3264834 h 3264834"/>
                <a:gd name="connsiteX3" fmla="*/ 0 w 3264834"/>
                <a:gd name="connsiteY3" fmla="*/ 1632417 h 3264834"/>
                <a:gd name="connsiteX4" fmla="*/ 1632417 w 3264834"/>
                <a:gd name="connsiteY4" fmla="*/ 0 h 3264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64834" h="3264834">
                  <a:moveTo>
                    <a:pt x="1632417" y="0"/>
                  </a:moveTo>
                  <a:cubicBezTo>
                    <a:pt x="2533976" y="0"/>
                    <a:pt x="3264834" y="730858"/>
                    <a:pt x="3264834" y="1632417"/>
                  </a:cubicBezTo>
                  <a:cubicBezTo>
                    <a:pt x="3264834" y="2533976"/>
                    <a:pt x="2533976" y="3264834"/>
                    <a:pt x="1632417" y="3264834"/>
                  </a:cubicBezTo>
                  <a:cubicBezTo>
                    <a:pt x="730858" y="3264834"/>
                    <a:pt x="0" y="2533976"/>
                    <a:pt x="0" y="1632417"/>
                  </a:cubicBezTo>
                  <a:cubicBezTo>
                    <a:pt x="0" y="730858"/>
                    <a:pt x="730858" y="0"/>
                    <a:pt x="1632417" y="0"/>
                  </a:cubicBezTo>
                  <a:close/>
                </a:path>
              </a:pathLst>
            </a:custGeom>
            <a:solidFill>
              <a:srgbClr val="DFEBF7"/>
            </a:solidFill>
            <a:ln w="76200">
              <a:noFill/>
            </a:ln>
            <a:effectLst/>
          </p:spPr>
        </p:pic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2864A080-A6CE-F0AB-A1A7-BA3CDD07E886}"/>
                </a:ext>
              </a:extLst>
            </p:cNvPr>
            <p:cNvGrpSpPr/>
            <p:nvPr/>
          </p:nvGrpSpPr>
          <p:grpSpPr>
            <a:xfrm>
              <a:off x="3446432" y="3482887"/>
              <a:ext cx="1349843" cy="1349843"/>
              <a:chOff x="7170564" y="3290396"/>
              <a:chExt cx="1067641" cy="1067641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2F94820-9C93-F3FF-1349-61E56B1ED201}"/>
                  </a:ext>
                </a:extLst>
              </p:cNvPr>
              <p:cNvSpPr/>
              <p:nvPr/>
            </p:nvSpPr>
            <p:spPr>
              <a:xfrm>
                <a:off x="7170564" y="3290396"/>
                <a:ext cx="1067641" cy="1067641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14" name="Grafik 13">
                <a:extLst>
                  <a:ext uri="{FF2B5EF4-FFF2-40B4-BE49-F238E27FC236}">
                    <a16:creationId xmlns:a16="http://schemas.microsoft.com/office/drawing/2014/main" id="{309F8374-41AB-84FC-D72F-AE40F19764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284796" y="3416268"/>
                <a:ext cx="842724" cy="842724"/>
              </a:xfrm>
              <a:prstGeom prst="rect">
                <a:avLst/>
              </a:prstGeom>
            </p:spPr>
          </p:pic>
        </p:grpSp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id="{5EC54766-02C0-EDA8-9707-054A3EB0C6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3522" y="168523"/>
            <a:ext cx="890212" cy="890212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B8F41161-4472-9DE1-5AD1-BF4722950E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60000"/>
          </a:blip>
          <a:stretch>
            <a:fillRect/>
          </a:stretch>
        </p:blipFill>
        <p:spPr>
          <a:xfrm rot="19910289">
            <a:off x="-955220" y="1390519"/>
            <a:ext cx="2273407" cy="4529730"/>
          </a:xfrm>
          <a:prstGeom prst="rect">
            <a:avLst/>
          </a:prstGeom>
        </p:spPr>
      </p:pic>
      <p:sp>
        <p:nvSpPr>
          <p:cNvPr id="28" name="Rechteck 27">
            <a:extLst>
              <a:ext uri="{FF2B5EF4-FFF2-40B4-BE49-F238E27FC236}">
                <a16:creationId xmlns:a16="http://schemas.microsoft.com/office/drawing/2014/main" id="{0965853A-14E4-452C-FE5A-58E85BA683C0}"/>
              </a:ext>
            </a:extLst>
          </p:cNvPr>
          <p:cNvSpPr/>
          <p:nvPr/>
        </p:nvSpPr>
        <p:spPr>
          <a:xfrm>
            <a:off x="7003312" y="4543647"/>
            <a:ext cx="1594883" cy="5998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8067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7A75F470-03F0-206E-1073-7806D4D06451}"/>
              </a:ext>
            </a:extLst>
          </p:cNvPr>
          <p:cNvPicPr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"/>
            <a:ext cx="9165920" cy="5143503"/>
          </a:xfrm>
          <a:prstGeom prst="round1Rect">
            <a:avLst>
              <a:gd name="adj" fmla="val 4223"/>
            </a:avLst>
          </a:prstGeom>
        </p:spPr>
      </p:pic>
      <p:sp>
        <p:nvSpPr>
          <p:cNvPr id="8" name="Google Shape;84;gff00afc7e3_0_81">
            <a:extLst>
              <a:ext uri="{FF2B5EF4-FFF2-40B4-BE49-F238E27FC236}">
                <a16:creationId xmlns:a16="http://schemas.microsoft.com/office/drawing/2014/main" id="{16386BA8-831B-98D2-67D7-D38B7509F2E1}"/>
              </a:ext>
            </a:extLst>
          </p:cNvPr>
          <p:cNvSpPr txBox="1">
            <a:spLocks/>
          </p:cNvSpPr>
          <p:nvPr/>
        </p:nvSpPr>
        <p:spPr>
          <a:xfrm>
            <a:off x="182880" y="371503"/>
            <a:ext cx="10800000" cy="200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66925" tIns="29260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4F9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3375" b="1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Selbsthilfe</a:t>
            </a:r>
            <a:r>
              <a:rPr lang="en-US" sz="3375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en-US" sz="3375" b="1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als</a:t>
            </a:r>
            <a:r>
              <a:rPr lang="en-US" sz="3375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en-US" sz="3375" b="1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Weg</a:t>
            </a:r>
            <a:endParaRPr lang="en-US" sz="3375" b="1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359DBAF-FE4F-8352-F36F-D52A1170F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187" y="1067317"/>
            <a:ext cx="1401042" cy="39466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724D5101-CD46-9796-5155-61E6C67973F2}"/>
              </a:ext>
            </a:extLst>
          </p:cNvPr>
          <p:cNvSpPr txBox="1"/>
          <p:nvPr/>
        </p:nvSpPr>
        <p:spPr>
          <a:xfrm>
            <a:off x="4386285" y="4958834"/>
            <a:ext cx="104336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Bild: iStock/Rawpixel Ltd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9310544C-1D48-7CE4-58C4-BB418D762A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0000"/>
          </a:blip>
          <a:stretch>
            <a:fillRect/>
          </a:stretch>
        </p:blipFill>
        <p:spPr>
          <a:xfrm rot="19910289">
            <a:off x="-935535" y="1396095"/>
            <a:ext cx="2273407" cy="452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96896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541401E-9B19-3141-9CC8-C0980AADE0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Autofit/>
          </a:bodyPr>
          <a:lstStyle/>
          <a:p>
            <a:fld id="{00000000-1234-1234-1234-123412341234}" type="slidenum">
              <a:rPr lang="en-US" sz="3300" smtClean="0">
                <a:solidFill>
                  <a:srgbClr val="DFEBF7"/>
                </a:solidFill>
              </a:rPr>
              <a:pPr/>
              <a:t>3</a:t>
            </a:fld>
            <a:endParaRPr lang="en-US" sz="3300" dirty="0">
              <a:solidFill>
                <a:srgbClr val="DFEBF7"/>
              </a:solidFill>
            </a:endParaRPr>
          </a:p>
        </p:txBody>
      </p:sp>
      <p:sp>
        <p:nvSpPr>
          <p:cNvPr id="88" name="Google Shape;88;g157d9c2b20c_0_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566925" tIns="292600" rIns="0" bIns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3000" dirty="0"/>
              <a:t>Menschen </a:t>
            </a:r>
            <a:r>
              <a:rPr lang="en-US" sz="3000" dirty="0" err="1"/>
              <a:t>mit</a:t>
            </a:r>
            <a:r>
              <a:rPr lang="en-US" sz="3000" dirty="0"/>
              <a:t> Diabetes in Hessen</a:t>
            </a:r>
            <a:br>
              <a:rPr lang="en-US" sz="3000" dirty="0"/>
            </a:br>
            <a:r>
              <a:rPr lang="en-US" sz="1800" dirty="0" err="1"/>
              <a:t>engagieren</a:t>
            </a:r>
            <a:r>
              <a:rPr lang="en-US" sz="1800" dirty="0"/>
              <a:t> </a:t>
            </a:r>
            <a:r>
              <a:rPr lang="en-US" sz="1800" dirty="0" err="1"/>
              <a:t>sich</a:t>
            </a:r>
            <a:r>
              <a:rPr lang="en-US" sz="1800" dirty="0"/>
              <a:t> </a:t>
            </a:r>
            <a:r>
              <a:rPr lang="en-US" sz="1800" dirty="0" err="1"/>
              <a:t>bei</a:t>
            </a:r>
            <a:r>
              <a:rPr lang="en-US" sz="1800" dirty="0"/>
              <a:t> </a:t>
            </a:r>
            <a:r>
              <a:rPr lang="en-US" sz="1800" dirty="0" err="1"/>
              <a:t>Diabetiker</a:t>
            </a:r>
            <a:r>
              <a:rPr lang="en-US" sz="1800" dirty="0"/>
              <a:t> Hessen </a:t>
            </a:r>
            <a:r>
              <a:rPr lang="en-US" sz="1800" dirty="0" err="1"/>
              <a:t>e.V.</a:t>
            </a:r>
            <a:endParaRPr sz="1800" dirty="0"/>
          </a:p>
        </p:txBody>
      </p:sp>
      <p:sp>
        <p:nvSpPr>
          <p:cNvPr id="6" name="Google Shape;85;gff00afc7e3_0_81">
            <a:extLst>
              <a:ext uri="{FF2B5EF4-FFF2-40B4-BE49-F238E27FC236}">
                <a16:creationId xmlns:a16="http://schemas.microsoft.com/office/drawing/2014/main" id="{BAB0DFE6-C6C4-6946-A10B-041D35D76B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00000" y="1351055"/>
            <a:ext cx="8628900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SzPts val="1800"/>
              <a:buNone/>
            </a:pPr>
            <a:r>
              <a:rPr lang="de-DE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In Selbsthilfegruppen vor Ort</a:t>
            </a:r>
          </a:p>
          <a:p>
            <a:pPr marL="268288" indent="-265113">
              <a:spcBef>
                <a:spcPts val="600"/>
              </a:spcBef>
              <a:buNone/>
            </a:pPr>
            <a:r>
              <a:rPr lang="de-DE" sz="1500" b="1" dirty="0"/>
              <a:t>	Gemeinsame Treffen für alle Diabetes-Typen</a:t>
            </a:r>
            <a:br>
              <a:rPr lang="de-DE" dirty="0"/>
            </a:b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Typ I, Typ II und Sonderformen </a:t>
            </a:r>
            <a:b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aus allen Alters- und Interessengruppen</a:t>
            </a:r>
            <a:endParaRPr lang="de-DE" sz="135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68288" indent="-265113">
              <a:spcBef>
                <a:spcPts val="900"/>
              </a:spcBef>
              <a:buNone/>
            </a:pPr>
            <a:r>
              <a:rPr lang="de-DE" sz="1350" b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	</a:t>
            </a:r>
            <a:r>
              <a:rPr lang="de-DE" sz="1500" b="1" dirty="0"/>
              <a:t>Diabetiker Hessen e.V.</a:t>
            </a:r>
            <a:br>
              <a:rPr lang="de-DE" sz="1500" b="1" dirty="0"/>
            </a:br>
            <a:r>
              <a:rPr lang="de-DE" sz="1500" b="1" dirty="0"/>
              <a:t>ist der gemeinsame Nenner</a:t>
            </a:r>
          </a:p>
          <a:p>
            <a:pPr marL="268288" indent="-265113">
              <a:spcBef>
                <a:spcPts val="600"/>
              </a:spcBef>
              <a:buSzPts val="1800"/>
              <a:buNone/>
            </a:pP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	Wir fördern die Arbeit von Selbsthilfegruppen</a:t>
            </a:r>
            <a:br>
              <a:rPr lang="de-DE" sz="1200" spc="-5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geben Tipps zu Themen wie Fördermittelbeschaffung, </a:t>
            </a:r>
            <a:b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Kontaktaufbau, Umsetzung von Projekten </a:t>
            </a:r>
            <a:r>
              <a:rPr lang="de-DE" sz="12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u.v.m</a:t>
            </a: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…</a:t>
            </a:r>
          </a:p>
          <a:p>
            <a:pPr marL="268288" indent="-265113">
              <a:spcBef>
                <a:spcPts val="600"/>
              </a:spcBef>
              <a:buSzPts val="1800"/>
              <a:buNone/>
            </a:pPr>
            <a:r>
              <a:rPr lang="de-DE" sz="1200" spc="-1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       Ihre Mitgliedschaft im Verband hilft uns, </a:t>
            </a:r>
            <a:br>
              <a:rPr lang="de-DE" sz="1200" spc="-1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de-DE" sz="1200" spc="-1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diese Gemeinschaft zu sichern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679B044-F467-AA63-98E9-7315900BC0D2}"/>
              </a:ext>
            </a:extLst>
          </p:cNvPr>
          <p:cNvSpPr txBox="1"/>
          <p:nvPr/>
        </p:nvSpPr>
        <p:spPr>
          <a:xfrm>
            <a:off x="368135" y="4572000"/>
            <a:ext cx="6477990" cy="49876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AED3348-368F-BB21-AB34-94412C78FB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4450" y="1323517"/>
            <a:ext cx="2244929" cy="2244929"/>
          </a:xfrm>
          <a:custGeom>
            <a:avLst/>
            <a:gdLst>
              <a:gd name="connsiteX0" fmla="*/ 1938111 w 3876222"/>
              <a:gd name="connsiteY0" fmla="*/ 0 h 3876222"/>
              <a:gd name="connsiteX1" fmla="*/ 3876222 w 3876222"/>
              <a:gd name="connsiteY1" fmla="*/ 1938111 h 3876222"/>
              <a:gd name="connsiteX2" fmla="*/ 1938111 w 3876222"/>
              <a:gd name="connsiteY2" fmla="*/ 3876222 h 3876222"/>
              <a:gd name="connsiteX3" fmla="*/ 0 w 3876222"/>
              <a:gd name="connsiteY3" fmla="*/ 1938111 h 3876222"/>
              <a:gd name="connsiteX4" fmla="*/ 1938111 w 3876222"/>
              <a:gd name="connsiteY4" fmla="*/ 0 h 387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6222" h="3876222">
                <a:moveTo>
                  <a:pt x="1938111" y="0"/>
                </a:moveTo>
                <a:cubicBezTo>
                  <a:pt x="3008500" y="0"/>
                  <a:pt x="3876222" y="867722"/>
                  <a:pt x="3876222" y="1938111"/>
                </a:cubicBezTo>
                <a:cubicBezTo>
                  <a:pt x="3876222" y="3008500"/>
                  <a:pt x="3008500" y="3876222"/>
                  <a:pt x="1938111" y="3876222"/>
                </a:cubicBezTo>
                <a:cubicBezTo>
                  <a:pt x="867722" y="3876222"/>
                  <a:pt x="0" y="3008500"/>
                  <a:pt x="0" y="1938111"/>
                </a:cubicBezTo>
                <a:cubicBezTo>
                  <a:pt x="0" y="867722"/>
                  <a:pt x="867722" y="0"/>
                  <a:pt x="1938111" y="0"/>
                </a:cubicBezTo>
                <a:close/>
              </a:path>
            </a:pathLst>
          </a:custGeom>
          <a:solidFill>
            <a:srgbClr val="DFEBF7"/>
          </a:solidFill>
          <a:ln w="76200">
            <a:noFill/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A221E6E-C5CC-2BB5-43C7-18843FF6B13B}"/>
              </a:ext>
            </a:extLst>
          </p:cNvPr>
          <p:cNvSpPr txBox="1"/>
          <p:nvPr/>
        </p:nvSpPr>
        <p:spPr>
          <a:xfrm>
            <a:off x="6802087" y="3356242"/>
            <a:ext cx="108382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Bild: iStock/Rawpixel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23489EF-80D0-7B44-A89E-86580735D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3688" y="179118"/>
            <a:ext cx="890212" cy="890212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82A248AA-1C47-89F1-9820-B3B81F7C3E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0000"/>
          </a:blip>
          <a:stretch>
            <a:fillRect/>
          </a:stretch>
        </p:blipFill>
        <p:spPr>
          <a:xfrm rot="19910289">
            <a:off x="-935535" y="1396095"/>
            <a:ext cx="2273407" cy="452973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930CC8F-A51C-D9B2-60B5-CF1915FB28CD}"/>
              </a:ext>
            </a:extLst>
          </p:cNvPr>
          <p:cNvSpPr txBox="1"/>
          <p:nvPr/>
        </p:nvSpPr>
        <p:spPr>
          <a:xfrm>
            <a:off x="1985045" y="4144264"/>
            <a:ext cx="4610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>
                <a:solidFill>
                  <a:srgbClr val="004F9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Wir helfen Ihnen als Mitglied gerne weiter!</a:t>
            </a:r>
          </a:p>
        </p:txBody>
      </p:sp>
    </p:spTree>
    <p:extLst>
      <p:ext uri="{BB962C8B-B14F-4D97-AF65-F5344CB8AC3E}">
        <p14:creationId xmlns:p14="http://schemas.microsoft.com/office/powerpoint/2010/main" val="3692641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3195A656-3175-50D3-2F3D-D3CF50BCE9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4316" y="970399"/>
            <a:ext cx="2807332" cy="2807332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C558D3E-1CAD-6F53-19E0-ED47EC90CE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fld id="{00000000-1234-1234-1234-123412341234}" type="slidenum">
              <a:rPr lang="en-US" smtClean="0">
                <a:solidFill>
                  <a:srgbClr val="DFEBF7"/>
                </a:solidFill>
              </a:rPr>
              <a:pPr/>
              <a:t>4</a:t>
            </a:fld>
            <a:endParaRPr lang="en-US" dirty="0">
              <a:solidFill>
                <a:srgbClr val="DFEBF7"/>
              </a:solidFill>
            </a:endParaRPr>
          </a:p>
        </p:txBody>
      </p:sp>
      <p:sp>
        <p:nvSpPr>
          <p:cNvPr id="88" name="Google Shape;88;g157d9c2b20c_0_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566925" tIns="292600" rIns="0" bIns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3000"/>
              <a:t>Menschen </a:t>
            </a:r>
            <a:r>
              <a:rPr lang="en-US" sz="3000" err="1"/>
              <a:t>mit</a:t>
            </a:r>
            <a:r>
              <a:rPr lang="en-US" sz="3000"/>
              <a:t> Diabetes in Hessen</a:t>
            </a:r>
            <a:br>
              <a:rPr lang="en-US" sz="3000"/>
            </a:br>
            <a:r>
              <a:rPr lang="en-US" sz="1800" err="1"/>
              <a:t>haben</a:t>
            </a:r>
            <a:r>
              <a:rPr lang="en-US" sz="1800"/>
              <a:t> </a:t>
            </a:r>
            <a:r>
              <a:rPr lang="en-US" sz="1800" err="1"/>
              <a:t>einen</a:t>
            </a:r>
            <a:r>
              <a:rPr lang="en-US" sz="1800"/>
              <a:t> starken </a:t>
            </a:r>
            <a:r>
              <a:rPr lang="en-US" sz="1800" err="1"/>
              <a:t>Landesverband</a:t>
            </a:r>
            <a:r>
              <a:rPr lang="en-US" sz="1800"/>
              <a:t> an </a:t>
            </a:r>
            <a:r>
              <a:rPr lang="en-US" sz="1800" err="1"/>
              <a:t>ihrer</a:t>
            </a:r>
            <a:r>
              <a:rPr lang="en-US" sz="1800"/>
              <a:t> </a:t>
            </a:r>
            <a:r>
              <a:rPr lang="en-US" sz="1800" err="1"/>
              <a:t>Seite</a:t>
            </a:r>
            <a:endParaRPr sz="1800"/>
          </a:p>
        </p:txBody>
      </p:sp>
      <p:sp>
        <p:nvSpPr>
          <p:cNvPr id="6" name="Google Shape;85;gff00afc7e3_0_81">
            <a:extLst>
              <a:ext uri="{FF2B5EF4-FFF2-40B4-BE49-F238E27FC236}">
                <a16:creationId xmlns:a16="http://schemas.microsoft.com/office/drawing/2014/main" id="{BAB0DFE6-C6C4-6946-A10B-041D35D76B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00000" y="1351055"/>
            <a:ext cx="8628900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SzPts val="1800"/>
              <a:buNone/>
            </a:pPr>
            <a:r>
              <a:rPr lang="de-DE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Diabetiker Hessen e.V.</a:t>
            </a:r>
          </a:p>
          <a:p>
            <a:pPr marL="268288" indent="-265113">
              <a:spcAft>
                <a:spcPts val="600"/>
              </a:spcAft>
              <a:buNone/>
            </a:pPr>
            <a:r>
              <a:rPr lang="de-DE" sz="1500" b="1" dirty="0"/>
              <a:t>	</a:t>
            </a:r>
            <a:br>
              <a:rPr lang="de-DE" sz="1500" b="1" dirty="0"/>
            </a:br>
            <a:r>
              <a:rPr lang="de-DE" sz="1500" b="1" dirty="0"/>
              <a:t>Unsere Leistung:</a:t>
            </a:r>
            <a:br>
              <a:rPr lang="de-DE" dirty="0"/>
            </a:b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Informations- &amp; Vernetzungsangebote </a:t>
            </a:r>
            <a:b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schaffen &amp; verbreiten</a:t>
            </a:r>
          </a:p>
          <a:p>
            <a:pPr marL="268288" indent="-265113">
              <a:spcAft>
                <a:spcPts val="600"/>
              </a:spcAft>
              <a:buNone/>
            </a:pP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	Selbstmanagement unterstützen und fördern</a:t>
            </a:r>
          </a:p>
          <a:p>
            <a:pPr marL="268288" indent="-265113">
              <a:spcAft>
                <a:spcPts val="600"/>
              </a:spcAft>
              <a:buNone/>
            </a:pP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	Erfahrungen teilen, Kontakte knüpfen </a:t>
            </a:r>
          </a:p>
          <a:p>
            <a:pPr marL="268288" indent="-265113">
              <a:spcBef>
                <a:spcPts val="1000"/>
              </a:spcBef>
              <a:buNone/>
            </a:pPr>
            <a:r>
              <a:rPr lang="de-DE" sz="1500" b="1" dirty="0"/>
              <a:t>	Unsere Geschichte:</a:t>
            </a:r>
          </a:p>
          <a:p>
            <a:pPr marL="268288" indent="-265113">
              <a:spcAft>
                <a:spcPts val="600"/>
              </a:spcAft>
              <a:buSzPts val="1800"/>
              <a:buNone/>
            </a:pP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	Verband der Diabetiker-Selbsthilfe in Hessen</a:t>
            </a:r>
          </a:p>
          <a:p>
            <a:pPr marL="268288" indent="-265113">
              <a:spcAft>
                <a:spcPts val="600"/>
              </a:spcAft>
              <a:buSzPts val="1800"/>
              <a:buNone/>
            </a:pP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	Seit über 70 Jahren Unterstützer der Diabetes-Selbsthilfe</a:t>
            </a:r>
          </a:p>
          <a:p>
            <a:pPr marL="268288" indent="-265113">
              <a:spcAft>
                <a:spcPts val="600"/>
              </a:spcAft>
              <a:buSzPts val="1800"/>
              <a:buNone/>
            </a:pPr>
            <a:r>
              <a:rPr lang="de-DE" sz="1200" spc="-5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	</a:t>
            </a: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Mitglied bei der Deutschen Diabetes Föderation (DDF)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43DD791-CB61-24AC-9ACE-9C991BBEB9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0000" y="3330000"/>
            <a:ext cx="1080000" cy="1080000"/>
          </a:xfrm>
          <a:custGeom>
            <a:avLst/>
            <a:gdLst>
              <a:gd name="connsiteX0" fmla="*/ 1938111 w 3876222"/>
              <a:gd name="connsiteY0" fmla="*/ 0 h 3876222"/>
              <a:gd name="connsiteX1" fmla="*/ 3876222 w 3876222"/>
              <a:gd name="connsiteY1" fmla="*/ 1938111 h 3876222"/>
              <a:gd name="connsiteX2" fmla="*/ 1938111 w 3876222"/>
              <a:gd name="connsiteY2" fmla="*/ 3876222 h 3876222"/>
              <a:gd name="connsiteX3" fmla="*/ 0 w 3876222"/>
              <a:gd name="connsiteY3" fmla="*/ 1938111 h 3876222"/>
              <a:gd name="connsiteX4" fmla="*/ 1938111 w 3876222"/>
              <a:gd name="connsiteY4" fmla="*/ 0 h 387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6222" h="3876222">
                <a:moveTo>
                  <a:pt x="1938111" y="0"/>
                </a:moveTo>
                <a:cubicBezTo>
                  <a:pt x="3008500" y="0"/>
                  <a:pt x="3876222" y="867722"/>
                  <a:pt x="3876222" y="1938111"/>
                </a:cubicBezTo>
                <a:cubicBezTo>
                  <a:pt x="3876222" y="3008500"/>
                  <a:pt x="3008500" y="3876222"/>
                  <a:pt x="1938111" y="3876222"/>
                </a:cubicBezTo>
                <a:cubicBezTo>
                  <a:pt x="867722" y="3876222"/>
                  <a:pt x="0" y="3008500"/>
                  <a:pt x="0" y="1938111"/>
                </a:cubicBezTo>
                <a:cubicBezTo>
                  <a:pt x="0" y="867722"/>
                  <a:pt x="867722" y="0"/>
                  <a:pt x="1938111" y="0"/>
                </a:cubicBezTo>
                <a:close/>
              </a:path>
            </a:pathLst>
          </a:custGeom>
          <a:solidFill>
            <a:srgbClr val="FFFFFF"/>
          </a:solidFill>
          <a:ln w="76200">
            <a:noFill/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E2598AA-606C-863F-EA5B-861197C42F27}"/>
              </a:ext>
            </a:extLst>
          </p:cNvPr>
          <p:cNvSpPr txBox="1"/>
          <p:nvPr/>
        </p:nvSpPr>
        <p:spPr>
          <a:xfrm>
            <a:off x="5950287" y="3692950"/>
            <a:ext cx="12497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accent2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Bild: iStock/</a:t>
            </a:r>
            <a:r>
              <a:rPr lang="de-DE" sz="6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Wavebreakmedia</a:t>
            </a:r>
            <a:endParaRPr lang="de-DE" sz="600" dirty="0">
              <a:solidFill>
                <a:schemeClr val="accent2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D26B442-9524-BD94-FBC7-352389ED665A}"/>
              </a:ext>
            </a:extLst>
          </p:cNvPr>
          <p:cNvSpPr txBox="1"/>
          <p:nvPr/>
        </p:nvSpPr>
        <p:spPr>
          <a:xfrm>
            <a:off x="368135" y="4578263"/>
            <a:ext cx="6477990" cy="49876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234A6B4-4F9E-6A55-2518-9DE66CC88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3688" y="179118"/>
            <a:ext cx="890212" cy="890212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BC450041-2F0C-F837-BC7A-0F161D7B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0000"/>
          </a:blip>
          <a:stretch>
            <a:fillRect/>
          </a:stretch>
        </p:blipFill>
        <p:spPr>
          <a:xfrm rot="19910289">
            <a:off x="-935535" y="1396095"/>
            <a:ext cx="2273407" cy="452973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34715B9-601A-DAF7-FC26-A516D8B14C1C}"/>
              </a:ext>
            </a:extLst>
          </p:cNvPr>
          <p:cNvSpPr txBox="1"/>
          <p:nvPr/>
        </p:nvSpPr>
        <p:spPr>
          <a:xfrm>
            <a:off x="1950939" y="4210780"/>
            <a:ext cx="7798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>
                <a:solidFill>
                  <a:srgbClr val="004F9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… mehr bei diabetiker-</a:t>
            </a:r>
            <a:r>
              <a:rPr lang="de-DE" sz="1800" dirty="0" err="1">
                <a:solidFill>
                  <a:srgbClr val="004F9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he.de</a:t>
            </a:r>
            <a:endParaRPr lang="de-DE" sz="1800" dirty="0">
              <a:solidFill>
                <a:srgbClr val="004F9F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4184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F74568FE-B997-9F2D-83F2-C6D4B580F9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74737">
            <a:off x="5843284" y="1174465"/>
            <a:ext cx="2469422" cy="2469422"/>
          </a:xfrm>
          <a:custGeom>
            <a:avLst/>
            <a:gdLst>
              <a:gd name="connsiteX0" fmla="*/ 1938111 w 3876222"/>
              <a:gd name="connsiteY0" fmla="*/ 0 h 3876222"/>
              <a:gd name="connsiteX1" fmla="*/ 3876222 w 3876222"/>
              <a:gd name="connsiteY1" fmla="*/ 1938111 h 3876222"/>
              <a:gd name="connsiteX2" fmla="*/ 1938111 w 3876222"/>
              <a:gd name="connsiteY2" fmla="*/ 3876222 h 3876222"/>
              <a:gd name="connsiteX3" fmla="*/ 0 w 3876222"/>
              <a:gd name="connsiteY3" fmla="*/ 1938111 h 3876222"/>
              <a:gd name="connsiteX4" fmla="*/ 1938111 w 3876222"/>
              <a:gd name="connsiteY4" fmla="*/ 0 h 387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6222" h="3876222">
                <a:moveTo>
                  <a:pt x="1938111" y="0"/>
                </a:moveTo>
                <a:cubicBezTo>
                  <a:pt x="3008500" y="0"/>
                  <a:pt x="3876222" y="867722"/>
                  <a:pt x="3876222" y="1938111"/>
                </a:cubicBezTo>
                <a:cubicBezTo>
                  <a:pt x="3876222" y="3008500"/>
                  <a:pt x="3008500" y="3876222"/>
                  <a:pt x="1938111" y="3876222"/>
                </a:cubicBezTo>
                <a:cubicBezTo>
                  <a:pt x="867722" y="3876222"/>
                  <a:pt x="0" y="3008500"/>
                  <a:pt x="0" y="1938111"/>
                </a:cubicBezTo>
                <a:cubicBezTo>
                  <a:pt x="0" y="867722"/>
                  <a:pt x="867722" y="0"/>
                  <a:pt x="1938111" y="0"/>
                </a:cubicBezTo>
                <a:close/>
              </a:path>
            </a:pathLst>
          </a:custGeom>
          <a:solidFill>
            <a:srgbClr val="DFEBF7"/>
          </a:solidFill>
          <a:ln w="76200">
            <a:noFill/>
          </a:ln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A015FC7-1E22-6FB8-0016-4C3729ADA8A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fld id="{00000000-1234-1234-1234-123412341234}" type="slidenum">
              <a:rPr lang="en-US" smtClean="0">
                <a:solidFill>
                  <a:srgbClr val="DFEBF7"/>
                </a:solidFill>
              </a:rPr>
              <a:pPr/>
              <a:t>5</a:t>
            </a:fld>
            <a:endParaRPr lang="en-US" dirty="0">
              <a:solidFill>
                <a:srgbClr val="DFEBF7"/>
              </a:solidFill>
            </a:endParaRPr>
          </a:p>
        </p:txBody>
      </p:sp>
      <p:sp>
        <p:nvSpPr>
          <p:cNvPr id="88" name="Google Shape;88;g157d9c2b20c_0_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566925" tIns="292600" rIns="0" bIns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3000" spc="-60" dirty="0"/>
              <a:t>Diabetes-</a:t>
            </a:r>
            <a:r>
              <a:rPr lang="en-US" sz="3000" spc="-60" dirty="0" err="1"/>
              <a:t>Selbsthilfe</a:t>
            </a:r>
            <a:r>
              <a:rPr lang="en-US" sz="3000" spc="-60" dirty="0"/>
              <a:t>-</a:t>
            </a:r>
            <a:r>
              <a:rPr lang="en-US" sz="3000" spc="-60" dirty="0" err="1"/>
              <a:t>Verband</a:t>
            </a:r>
            <a:r>
              <a:rPr lang="en-US" sz="3000" spc="-60" dirty="0"/>
              <a:t> Hessen</a:t>
            </a:r>
            <a:br>
              <a:rPr lang="en-US" dirty="0"/>
            </a:br>
            <a:r>
              <a:rPr lang="de-DE" sz="18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moderne &amp; unbürokratische Struktur</a:t>
            </a:r>
            <a:endParaRPr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CE3DB4-42A4-784B-98B2-0DD32FC69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00000" y="1351055"/>
            <a:ext cx="8628900" cy="3416400"/>
          </a:xfrm>
        </p:spPr>
        <p:txBody>
          <a:bodyPr/>
          <a:lstStyle/>
          <a:p>
            <a:pPr marL="0" indent="0">
              <a:spcAft>
                <a:spcPts val="900"/>
              </a:spcAft>
              <a:buNone/>
            </a:pPr>
            <a:r>
              <a:rPr lang="de-DE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Wir setzen auf Ihre Stimme </a:t>
            </a:r>
            <a:br>
              <a:rPr lang="de-DE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de-DE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als Mitglied</a:t>
            </a:r>
          </a:p>
          <a:p>
            <a:pPr marL="268287" indent="0">
              <a:spcAft>
                <a:spcPts val="1275"/>
              </a:spcAft>
              <a:buNone/>
            </a:pPr>
            <a:r>
              <a:rPr lang="de-DE" sz="1500" b="1" dirty="0"/>
              <a:t>Einfacher Kontakt</a:t>
            </a:r>
            <a:br>
              <a:rPr lang="de-DE" dirty="0"/>
            </a:b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schneller Draht zu Geschäftsführung </a:t>
            </a:r>
            <a:b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und zum Vorstand</a:t>
            </a:r>
          </a:p>
          <a:p>
            <a:pPr marL="268287" indent="0">
              <a:spcAft>
                <a:spcPts val="1275"/>
              </a:spcAft>
              <a:buNone/>
            </a:pPr>
            <a:r>
              <a:rPr lang="de-DE" sz="1500" b="1" dirty="0"/>
              <a:t>Einfache Strukturen</a:t>
            </a:r>
            <a:br>
              <a:rPr lang="de-DE" dirty="0"/>
            </a:b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direkt &amp; unbürokratisch</a:t>
            </a:r>
          </a:p>
          <a:p>
            <a:pPr marL="268287" indent="0">
              <a:spcAft>
                <a:spcPts val="1275"/>
              </a:spcAft>
              <a:buNone/>
            </a:pPr>
            <a:r>
              <a:rPr lang="de-DE" sz="1500" b="1" dirty="0"/>
              <a:t>Abstimmung </a:t>
            </a:r>
            <a:br>
              <a:rPr lang="de-DE" sz="1500" b="1" dirty="0"/>
            </a:br>
            <a:r>
              <a:rPr lang="de-DE" sz="1500" b="1" dirty="0"/>
              <a:t>auf der Mitgliederversammlung</a:t>
            </a:r>
            <a:b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Stimmrecht für jedes vor Ort </a:t>
            </a:r>
            <a:b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anwesende Mitglied</a:t>
            </a:r>
          </a:p>
          <a:p>
            <a:pPr marL="76195" indent="0">
              <a:spcBef>
                <a:spcPts val="525"/>
              </a:spcBef>
              <a:buNone/>
            </a:pPr>
            <a:endParaRPr lang="de-DE" dirty="0"/>
          </a:p>
          <a:p>
            <a:pPr marL="76195" indent="0">
              <a:buNone/>
            </a:pPr>
            <a:endParaRPr lang="de-DE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E09DEA43-79D2-7B44-3E90-3B58DA616D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61"/>
          <a:stretch/>
        </p:blipFill>
        <p:spPr>
          <a:xfrm>
            <a:off x="5542996" y="2974923"/>
            <a:ext cx="1407804" cy="1407804"/>
          </a:xfrm>
          <a:custGeom>
            <a:avLst/>
            <a:gdLst>
              <a:gd name="connsiteX0" fmla="*/ 1938111 w 3876222"/>
              <a:gd name="connsiteY0" fmla="*/ 0 h 3876222"/>
              <a:gd name="connsiteX1" fmla="*/ 3876222 w 3876222"/>
              <a:gd name="connsiteY1" fmla="*/ 1938111 h 3876222"/>
              <a:gd name="connsiteX2" fmla="*/ 1938111 w 3876222"/>
              <a:gd name="connsiteY2" fmla="*/ 3876222 h 3876222"/>
              <a:gd name="connsiteX3" fmla="*/ 0 w 3876222"/>
              <a:gd name="connsiteY3" fmla="*/ 1938111 h 3876222"/>
              <a:gd name="connsiteX4" fmla="*/ 1938111 w 3876222"/>
              <a:gd name="connsiteY4" fmla="*/ 0 h 387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6222" h="3876222">
                <a:moveTo>
                  <a:pt x="1938111" y="0"/>
                </a:moveTo>
                <a:cubicBezTo>
                  <a:pt x="3008500" y="0"/>
                  <a:pt x="3876222" y="867722"/>
                  <a:pt x="3876222" y="1938111"/>
                </a:cubicBezTo>
                <a:cubicBezTo>
                  <a:pt x="3876222" y="3008500"/>
                  <a:pt x="3008500" y="3876222"/>
                  <a:pt x="1938111" y="3876222"/>
                </a:cubicBezTo>
                <a:cubicBezTo>
                  <a:pt x="867722" y="3876222"/>
                  <a:pt x="0" y="3008500"/>
                  <a:pt x="0" y="1938111"/>
                </a:cubicBezTo>
                <a:cubicBezTo>
                  <a:pt x="0" y="867722"/>
                  <a:pt x="867722" y="0"/>
                  <a:pt x="1938111" y="0"/>
                </a:cubicBezTo>
                <a:close/>
              </a:path>
            </a:pathLst>
          </a:custGeom>
          <a:ln w="76200">
            <a:noFill/>
          </a:ln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24F48F5-26C9-B9E3-6CD5-9002596F8F83}"/>
              </a:ext>
            </a:extLst>
          </p:cNvPr>
          <p:cNvSpPr txBox="1"/>
          <p:nvPr/>
        </p:nvSpPr>
        <p:spPr>
          <a:xfrm>
            <a:off x="1950939" y="4210780"/>
            <a:ext cx="7798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>
                <a:solidFill>
                  <a:srgbClr val="004F9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… mehr bei diabetiker-</a:t>
            </a:r>
            <a:r>
              <a:rPr lang="de-DE" sz="1800" dirty="0" err="1">
                <a:solidFill>
                  <a:srgbClr val="004F9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he.de</a:t>
            </a:r>
            <a:endParaRPr lang="de-DE" sz="1800" dirty="0">
              <a:solidFill>
                <a:srgbClr val="004F9F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78AF6D3-C7A6-F130-F89B-A3FBAB5CF210}"/>
              </a:ext>
            </a:extLst>
          </p:cNvPr>
          <p:cNvSpPr txBox="1"/>
          <p:nvPr/>
        </p:nvSpPr>
        <p:spPr>
          <a:xfrm>
            <a:off x="6950800" y="3862568"/>
            <a:ext cx="10312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accent2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Bild: iStock/smartboy10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11BB68A-3389-CF4D-4407-8197E1A82406}"/>
              </a:ext>
            </a:extLst>
          </p:cNvPr>
          <p:cNvSpPr txBox="1"/>
          <p:nvPr/>
        </p:nvSpPr>
        <p:spPr>
          <a:xfrm>
            <a:off x="368135" y="4572000"/>
            <a:ext cx="6477990" cy="49876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38390E9-F92F-157C-E6C8-A082B29118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3688" y="179118"/>
            <a:ext cx="890212" cy="890212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6FE6277-0990-97B4-D0C4-8C4BF18F24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0000"/>
          </a:blip>
          <a:stretch>
            <a:fillRect/>
          </a:stretch>
        </p:blipFill>
        <p:spPr>
          <a:xfrm rot="19910289">
            <a:off x="-935535" y="1396095"/>
            <a:ext cx="2273407" cy="452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857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3A278215-AF5D-CA71-DFC2-E37F4859B231}"/>
              </a:ext>
            </a:extLst>
          </p:cNvPr>
          <p:cNvPicPr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920" y="-5579"/>
            <a:ext cx="9187840" cy="5149079"/>
          </a:xfrm>
          <a:prstGeom prst="round1Rect">
            <a:avLst>
              <a:gd name="adj" fmla="val 1152"/>
            </a:avLst>
          </a:prstGeom>
        </p:spPr>
      </p:pic>
      <p:sp>
        <p:nvSpPr>
          <p:cNvPr id="8" name="Google Shape;84;gff00afc7e3_0_81">
            <a:extLst>
              <a:ext uri="{FF2B5EF4-FFF2-40B4-BE49-F238E27FC236}">
                <a16:creationId xmlns:a16="http://schemas.microsoft.com/office/drawing/2014/main" id="{16386BA8-831B-98D2-67D7-D38B7509F2E1}"/>
              </a:ext>
            </a:extLst>
          </p:cNvPr>
          <p:cNvSpPr txBox="1">
            <a:spLocks/>
          </p:cNvSpPr>
          <p:nvPr/>
        </p:nvSpPr>
        <p:spPr>
          <a:xfrm>
            <a:off x="904212" y="370848"/>
            <a:ext cx="10800000" cy="200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66925" tIns="29260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4F9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3375" b="1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Wieso</a:t>
            </a:r>
            <a:r>
              <a:rPr lang="en-US" sz="3375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br>
              <a:rPr lang="en-US" sz="3375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en-US" sz="3375" b="1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Mitglied</a:t>
            </a:r>
            <a:r>
              <a:rPr lang="en-US" sz="3375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br>
              <a:rPr lang="en-US" sz="3375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en-US" sz="3375" b="1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werden</a:t>
            </a:r>
            <a:r>
              <a:rPr lang="en-US" sz="3375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?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359DBAF-FE4F-8352-F36F-D52A1170F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7273" y="2384567"/>
            <a:ext cx="2562871" cy="72193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33EE4540-1C53-4192-C914-D371391B784E}"/>
              </a:ext>
            </a:extLst>
          </p:cNvPr>
          <p:cNvSpPr txBox="1"/>
          <p:nvPr/>
        </p:nvSpPr>
        <p:spPr>
          <a:xfrm>
            <a:off x="2193617" y="4801092"/>
            <a:ext cx="1108102" cy="167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Bild: iStock/</a:t>
            </a:r>
            <a:r>
              <a:rPr lang="de-DE" sz="500" dirty="0" err="1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chweis:kupicoo</a:t>
            </a:r>
            <a:endParaRPr lang="de-DE" sz="500" dirty="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91AA22F4-92C6-C9B0-FE59-AB8D4AB861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0000"/>
          </a:blip>
          <a:stretch>
            <a:fillRect/>
          </a:stretch>
        </p:blipFill>
        <p:spPr>
          <a:xfrm rot="19910289">
            <a:off x="-935535" y="1396095"/>
            <a:ext cx="2273407" cy="452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2462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E1AE474-4AFB-D790-E0CE-4009C65F69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fld id="{00000000-1234-1234-1234-123412341234}" type="slidenum">
              <a:rPr lang="en-US" smtClean="0">
                <a:solidFill>
                  <a:srgbClr val="DFEBF7"/>
                </a:solidFill>
              </a:rPr>
              <a:pPr/>
              <a:t>7</a:t>
            </a:fld>
            <a:endParaRPr lang="en-US" dirty="0">
              <a:solidFill>
                <a:srgbClr val="DFEBF7"/>
              </a:solidFill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7A8F3D1-A47C-90A0-AF66-5BFE0FC6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Diabetiker</a:t>
            </a:r>
            <a:r>
              <a:rPr lang="en-US" dirty="0"/>
              <a:t> Hessen e.V. </a:t>
            </a:r>
            <a:r>
              <a:rPr lang="en-US" dirty="0" err="1"/>
              <a:t>Mitglieder</a:t>
            </a:r>
            <a:r>
              <a:rPr lang="en-US" dirty="0"/>
              <a:t> </a:t>
            </a:r>
            <a:br>
              <a:rPr lang="en-US" dirty="0"/>
            </a:br>
            <a:r>
              <a:rPr lang="en-US" sz="2000" dirty="0" err="1"/>
              <a:t>erhalten</a:t>
            </a:r>
            <a:r>
              <a:rPr lang="en-US" sz="2000" dirty="0"/>
              <a:t> Rat &amp; </a:t>
            </a:r>
            <a:r>
              <a:rPr lang="en-US" sz="2000" dirty="0" err="1"/>
              <a:t>Unterstützung</a:t>
            </a:r>
            <a:r>
              <a:rPr lang="en-US" sz="2000" dirty="0"/>
              <a:t> </a:t>
            </a:r>
            <a:r>
              <a:rPr lang="en-US" sz="1600" dirty="0"/>
              <a:t>(</a:t>
            </a:r>
            <a:r>
              <a:rPr lang="en-US" sz="1600" dirty="0" err="1"/>
              <a:t>Beitrag</a:t>
            </a:r>
            <a:r>
              <a:rPr lang="en-US" sz="1600" dirty="0"/>
              <a:t> 4,50€ </a:t>
            </a:r>
            <a:r>
              <a:rPr lang="en-US" sz="1600" dirty="0" err="1"/>
              <a:t>im</a:t>
            </a:r>
            <a:r>
              <a:rPr lang="en-US" sz="1600" dirty="0"/>
              <a:t> Monat)</a:t>
            </a:r>
            <a:br>
              <a:rPr lang="en-US" sz="1600" dirty="0"/>
            </a:br>
            <a:endParaRPr lang="de-DE" dirty="0"/>
          </a:p>
        </p:txBody>
      </p:sp>
      <p:sp>
        <p:nvSpPr>
          <p:cNvPr id="85" name="Google Shape;85;gff00afc7e3_0_81"/>
          <p:cNvSpPr txBox="1">
            <a:spLocks noGrp="1"/>
          </p:cNvSpPr>
          <p:nvPr>
            <p:ph type="body" idx="1"/>
          </p:nvPr>
        </p:nvSpPr>
        <p:spPr>
          <a:xfrm>
            <a:off x="1800000" y="1351055"/>
            <a:ext cx="8628900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8574" indent="0">
              <a:spcAft>
                <a:spcPts val="975"/>
              </a:spcAft>
              <a:buSzPts val="1800"/>
              <a:buNone/>
            </a:pPr>
            <a:r>
              <a:rPr lang="de-DE" dirty="0">
                <a:latin typeface="Roboto Black" panose="02000000000000000000" pitchFamily="2" charset="0"/>
              </a:rPr>
              <a:t>Individueller Service:</a:t>
            </a:r>
            <a:endParaRPr lang="de-DE" b="1" dirty="0"/>
          </a:p>
          <a:p>
            <a:pPr marL="287338" indent="-287338">
              <a:buFont typeface="Wingdings" pitchFamily="2" charset="2"/>
              <a:buChar char="ü"/>
            </a:pPr>
            <a:r>
              <a:rPr lang="de-DE" sz="15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Beratung in der Geschäftsstelle </a:t>
            </a:r>
            <a:endParaRPr lang="de-DE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indent="0">
              <a:spcAft>
                <a:spcPts val="1275"/>
              </a:spcAft>
              <a:buSzPts val="1800"/>
              <a:buNone/>
            </a:pP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persönlich in Schwalmstadt, telefonisch oder per E-Mail</a:t>
            </a:r>
          </a:p>
          <a:p>
            <a:pPr marL="287338" indent="-287338">
              <a:buFont typeface="Wingdings" pitchFamily="2" charset="2"/>
              <a:buChar char="ü"/>
            </a:pPr>
            <a:r>
              <a:rPr lang="de-DE" sz="15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Auskunft bei sozialen Fragen </a:t>
            </a:r>
            <a:br>
              <a:rPr lang="de-DE" sz="15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5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&amp; Hilfe bei der Krankheitsbewältigung </a:t>
            </a:r>
          </a:p>
          <a:p>
            <a:pPr indent="0">
              <a:buSzPts val="1800"/>
              <a:buNone/>
            </a:pP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Schwerbehinderung &amp; Pflegestufen</a:t>
            </a:r>
          </a:p>
          <a:p>
            <a:pPr indent="0">
              <a:buSzPts val="1800"/>
              <a:buNone/>
            </a:pP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Führerschein</a:t>
            </a:r>
          </a:p>
          <a:p>
            <a:pPr indent="0">
              <a:spcAft>
                <a:spcPts val="1275"/>
              </a:spcAft>
              <a:buSzPts val="1800"/>
              <a:buNone/>
            </a:pP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Ernährung, Bewegung, Folgeerkrankungen, Technik</a:t>
            </a:r>
          </a:p>
          <a:p>
            <a:pPr marL="287338" indent="-287338">
              <a:buFont typeface="Wingdings" pitchFamily="2" charset="2"/>
              <a:buChar char="ü"/>
            </a:pPr>
            <a:r>
              <a:rPr lang="de-DE" sz="15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Tipps für Kinder, Jugendliche &amp; Familien mit Diabetes </a:t>
            </a:r>
          </a:p>
          <a:p>
            <a:pPr marL="0" indent="0">
              <a:buNone/>
            </a:pP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       in KiTa &amp; Schule, Inklusion</a:t>
            </a:r>
            <a:b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de-DE" sz="1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7338" indent="-287338">
              <a:buFont typeface="Wingdings" pitchFamily="2" charset="2"/>
              <a:buChar char="ü"/>
            </a:pPr>
            <a:r>
              <a:rPr lang="de-DE" sz="15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Kontakt zu Sozialreferenten &amp; Diabetes Guides DDF</a:t>
            </a:r>
          </a:p>
          <a:p>
            <a:pPr indent="0">
              <a:buSzPts val="1800"/>
              <a:buNone/>
            </a:pPr>
            <a:r>
              <a:rPr lang="de-DE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Vermittlung zu zertifizierten Gesprächspartnern in Hessen </a:t>
            </a:r>
            <a:r>
              <a:rPr lang="de-DE" sz="105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endParaRPr lang="de-DE" sz="15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69EBA4F-0B70-67B1-1C9C-CA4EACACD0A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0327">
            <a:off x="6220730" y="1151458"/>
            <a:ext cx="2469422" cy="2469422"/>
          </a:xfrm>
          <a:custGeom>
            <a:avLst/>
            <a:gdLst>
              <a:gd name="connsiteX0" fmla="*/ 1938111 w 3876222"/>
              <a:gd name="connsiteY0" fmla="*/ 0 h 3876222"/>
              <a:gd name="connsiteX1" fmla="*/ 3876222 w 3876222"/>
              <a:gd name="connsiteY1" fmla="*/ 1938111 h 3876222"/>
              <a:gd name="connsiteX2" fmla="*/ 1938111 w 3876222"/>
              <a:gd name="connsiteY2" fmla="*/ 3876222 h 3876222"/>
              <a:gd name="connsiteX3" fmla="*/ 0 w 3876222"/>
              <a:gd name="connsiteY3" fmla="*/ 1938111 h 3876222"/>
              <a:gd name="connsiteX4" fmla="*/ 1938111 w 3876222"/>
              <a:gd name="connsiteY4" fmla="*/ 0 h 387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6222" h="3876222">
                <a:moveTo>
                  <a:pt x="1938111" y="0"/>
                </a:moveTo>
                <a:cubicBezTo>
                  <a:pt x="3008500" y="0"/>
                  <a:pt x="3876222" y="867722"/>
                  <a:pt x="3876222" y="1938111"/>
                </a:cubicBezTo>
                <a:cubicBezTo>
                  <a:pt x="3876222" y="3008500"/>
                  <a:pt x="3008500" y="3876222"/>
                  <a:pt x="1938111" y="3876222"/>
                </a:cubicBezTo>
                <a:cubicBezTo>
                  <a:pt x="867722" y="3876222"/>
                  <a:pt x="0" y="3008500"/>
                  <a:pt x="0" y="1938111"/>
                </a:cubicBezTo>
                <a:cubicBezTo>
                  <a:pt x="0" y="867722"/>
                  <a:pt x="867722" y="0"/>
                  <a:pt x="1938111" y="0"/>
                </a:cubicBezTo>
                <a:close/>
              </a:path>
            </a:pathLst>
          </a:custGeom>
          <a:solidFill>
            <a:srgbClr val="DFEBF7"/>
          </a:solidFill>
          <a:ln w="76200">
            <a:noFill/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CB48BBE-ADF0-CCA8-C794-D5DC1875C891}"/>
              </a:ext>
            </a:extLst>
          </p:cNvPr>
          <p:cNvSpPr txBox="1"/>
          <p:nvPr/>
        </p:nvSpPr>
        <p:spPr>
          <a:xfrm>
            <a:off x="6737297" y="3283432"/>
            <a:ext cx="85428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Bild: iStock/</a:t>
            </a:r>
            <a:r>
              <a:rPr lang="de-DE" sz="500" dirty="0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Anchiy</a:t>
            </a:r>
            <a:endParaRPr lang="de-DE" sz="5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EFE43A1-9170-1292-5187-783B8431F67C}"/>
              </a:ext>
            </a:extLst>
          </p:cNvPr>
          <p:cNvSpPr txBox="1"/>
          <p:nvPr/>
        </p:nvSpPr>
        <p:spPr>
          <a:xfrm>
            <a:off x="368135" y="4572000"/>
            <a:ext cx="6477990" cy="49876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951FC11-500C-11DA-9590-8043AFB6A181}"/>
              </a:ext>
            </a:extLst>
          </p:cNvPr>
          <p:cNvSpPr/>
          <p:nvPr/>
        </p:nvSpPr>
        <p:spPr>
          <a:xfrm>
            <a:off x="7250466" y="3202383"/>
            <a:ext cx="1156654" cy="1156654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±±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FE119B90-AD5E-0085-F2E9-C77AEEBE4C9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3307" y="3311832"/>
            <a:ext cx="1019696" cy="101969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0572608-924B-2604-460E-217720465D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3688" y="179118"/>
            <a:ext cx="890212" cy="89021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CE02BB0-480E-A749-18B5-ADC22396D9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0000"/>
          </a:blip>
          <a:stretch>
            <a:fillRect/>
          </a:stretch>
        </p:blipFill>
        <p:spPr>
          <a:xfrm rot="19910289">
            <a:off x="-935535" y="1396095"/>
            <a:ext cx="2273407" cy="452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0516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E1AE474-4AFB-D790-E0CE-4009C65F69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fld id="{00000000-1234-1234-1234-123412341234}" type="slidenum">
              <a:rPr lang="en-US" smtClean="0">
                <a:solidFill>
                  <a:srgbClr val="DFEBF7"/>
                </a:solidFill>
              </a:rPr>
              <a:pPr/>
              <a:t>8</a:t>
            </a:fld>
            <a:endParaRPr lang="en-US">
              <a:solidFill>
                <a:srgbClr val="DFEBF7"/>
              </a:solidFill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BE139EA0-C9AC-39F1-89D1-5D517ED21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Diabetiker</a:t>
            </a:r>
            <a:r>
              <a:rPr lang="en-US"/>
              <a:t> Hessen e.V. </a:t>
            </a:r>
            <a:r>
              <a:rPr lang="en-US" err="1"/>
              <a:t>Mitglieder</a:t>
            </a:r>
            <a:r>
              <a:rPr lang="en-US"/>
              <a:t> </a:t>
            </a:r>
            <a:br>
              <a:rPr lang="en-US"/>
            </a:br>
            <a:r>
              <a:rPr lang="en-US" sz="2000" err="1"/>
              <a:t>erhalten</a:t>
            </a:r>
            <a:r>
              <a:rPr lang="en-US" sz="2000"/>
              <a:t> Rat &amp; </a:t>
            </a:r>
            <a:r>
              <a:rPr lang="en-US" sz="2000" err="1"/>
              <a:t>Unterstützung</a:t>
            </a:r>
            <a:r>
              <a:rPr lang="en-US" sz="2000"/>
              <a:t> </a:t>
            </a:r>
            <a:r>
              <a:rPr lang="en-US" sz="1600"/>
              <a:t>(</a:t>
            </a:r>
            <a:r>
              <a:rPr lang="en-US" sz="1600" err="1"/>
              <a:t>Beitrag</a:t>
            </a:r>
            <a:r>
              <a:rPr lang="en-US" sz="1600"/>
              <a:t> 4,50€ </a:t>
            </a:r>
            <a:r>
              <a:rPr lang="en-US" sz="1600" err="1"/>
              <a:t>im</a:t>
            </a:r>
            <a:r>
              <a:rPr lang="en-US" sz="1600"/>
              <a:t> Monat)</a:t>
            </a:r>
            <a:br>
              <a:rPr lang="en-US" sz="1600"/>
            </a:br>
            <a:endParaRPr lang="de-DE"/>
          </a:p>
        </p:txBody>
      </p:sp>
      <p:sp>
        <p:nvSpPr>
          <p:cNvPr id="85" name="Google Shape;85;gff00afc7e3_0_81"/>
          <p:cNvSpPr txBox="1">
            <a:spLocks noGrp="1"/>
          </p:cNvSpPr>
          <p:nvPr>
            <p:ph type="body" idx="1"/>
          </p:nvPr>
        </p:nvSpPr>
        <p:spPr>
          <a:xfrm>
            <a:off x="1800000" y="1351055"/>
            <a:ext cx="4690010" cy="110778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8574" indent="0">
              <a:spcAft>
                <a:spcPts val="975"/>
              </a:spcAft>
              <a:buSzPts val="1800"/>
              <a:buNone/>
            </a:pPr>
            <a:r>
              <a:rPr lang="de-DE">
                <a:latin typeface="Roboto Black" panose="02000000000000000000" pitchFamily="2" charset="0"/>
              </a:rPr>
              <a:t>Nützliche Informationen:</a:t>
            </a:r>
            <a:endParaRPr lang="de-DE" b="1"/>
          </a:p>
          <a:p>
            <a:pPr marL="287338" indent="-287338">
              <a:buFont typeface="Wingdings" pitchFamily="2" charset="2"/>
              <a:buChar char="ü"/>
            </a:pPr>
            <a:r>
              <a:rPr lang="de-DE" sz="15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Aufklärung auf unserer Homepage </a:t>
            </a:r>
            <a:br>
              <a:rPr lang="de-DE" sz="15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500" b="1" spc="-6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diabetiker-</a:t>
            </a:r>
            <a:r>
              <a:rPr lang="de-DE" sz="1500" b="1" spc="-6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he.de</a:t>
            </a:r>
            <a:endParaRPr lang="de-DE" sz="1500" b="1" spc="-6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indent="0">
              <a:spcAft>
                <a:spcPts val="1275"/>
              </a:spcAft>
              <a:buSzPts val="1800"/>
              <a:buNone/>
            </a:pPr>
            <a:r>
              <a:rPr lang="de-DE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gesicherte Fach-Informationen, </a:t>
            </a:r>
            <a:br>
              <a:rPr lang="de-DE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de-DE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kostenlose Teilnahme an Webinaren &amp; Veranstaltungen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6606EF03-893B-6332-0DA3-79130E51C34E}"/>
              </a:ext>
            </a:extLst>
          </p:cNvPr>
          <p:cNvGrpSpPr/>
          <p:nvPr/>
        </p:nvGrpSpPr>
        <p:grpSpPr>
          <a:xfrm>
            <a:off x="5956880" y="1298433"/>
            <a:ext cx="2815908" cy="3103706"/>
            <a:chOff x="5400000" y="828000"/>
            <a:chExt cx="3097499" cy="3414077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369EBA4F-0B70-67B1-1C9C-CA4EACACD0A0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00000" y="828000"/>
              <a:ext cx="2988000" cy="2988000"/>
            </a:xfrm>
            <a:custGeom>
              <a:avLst/>
              <a:gdLst>
                <a:gd name="connsiteX0" fmla="*/ 1938111 w 3876222"/>
                <a:gd name="connsiteY0" fmla="*/ 0 h 3876222"/>
                <a:gd name="connsiteX1" fmla="*/ 3876222 w 3876222"/>
                <a:gd name="connsiteY1" fmla="*/ 1938111 h 3876222"/>
                <a:gd name="connsiteX2" fmla="*/ 1938111 w 3876222"/>
                <a:gd name="connsiteY2" fmla="*/ 3876222 h 3876222"/>
                <a:gd name="connsiteX3" fmla="*/ 0 w 3876222"/>
                <a:gd name="connsiteY3" fmla="*/ 1938111 h 3876222"/>
                <a:gd name="connsiteX4" fmla="*/ 1938111 w 3876222"/>
                <a:gd name="connsiteY4" fmla="*/ 0 h 387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6222" h="3876222">
                  <a:moveTo>
                    <a:pt x="1938111" y="0"/>
                  </a:moveTo>
                  <a:cubicBezTo>
                    <a:pt x="3008500" y="0"/>
                    <a:pt x="3876222" y="867722"/>
                    <a:pt x="3876222" y="1938111"/>
                  </a:cubicBezTo>
                  <a:cubicBezTo>
                    <a:pt x="3876222" y="3008500"/>
                    <a:pt x="3008500" y="3876222"/>
                    <a:pt x="1938111" y="3876222"/>
                  </a:cubicBezTo>
                  <a:cubicBezTo>
                    <a:pt x="867722" y="3876222"/>
                    <a:pt x="0" y="3008500"/>
                    <a:pt x="0" y="1938111"/>
                  </a:cubicBezTo>
                  <a:cubicBezTo>
                    <a:pt x="0" y="867722"/>
                    <a:pt x="867722" y="0"/>
                    <a:pt x="1938111" y="0"/>
                  </a:cubicBezTo>
                  <a:close/>
                </a:path>
              </a:pathLst>
            </a:custGeom>
            <a:solidFill>
              <a:srgbClr val="DFEBF7"/>
            </a:solidFill>
            <a:ln w="76200">
              <a:noFill/>
            </a:ln>
          </p:spPr>
        </p:pic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546F9217-AE77-FBB0-58BD-6888BE823EA0}"/>
                </a:ext>
              </a:extLst>
            </p:cNvPr>
            <p:cNvGrpSpPr/>
            <p:nvPr/>
          </p:nvGrpSpPr>
          <p:grpSpPr>
            <a:xfrm>
              <a:off x="7340845" y="3085423"/>
              <a:ext cx="1156654" cy="1156654"/>
              <a:chOff x="4715394" y="2461657"/>
              <a:chExt cx="1824302" cy="1824302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F0BB136A-48A9-9890-D3C1-1704AFA28DD5}"/>
                  </a:ext>
                </a:extLst>
              </p:cNvPr>
              <p:cNvSpPr/>
              <p:nvPr/>
            </p:nvSpPr>
            <p:spPr>
              <a:xfrm>
                <a:off x="4715394" y="2461657"/>
                <a:ext cx="1824302" cy="1824302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/>
                  <a:t>±±</a:t>
                </a:r>
              </a:p>
            </p:txBody>
          </p:sp>
          <p:pic>
            <p:nvPicPr>
              <p:cNvPr id="4" name="Grafik 3">
                <a:extLst>
                  <a:ext uri="{FF2B5EF4-FFF2-40B4-BE49-F238E27FC236}">
                    <a16:creationId xmlns:a16="http://schemas.microsoft.com/office/drawing/2014/main" id="{C6EC0F19-C3BC-57AE-B132-57FCE3F797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61825" y="2634283"/>
                <a:ext cx="1608289" cy="1608289"/>
              </a:xfrm>
              <a:prstGeom prst="rect">
                <a:avLst/>
              </a:prstGeom>
            </p:spPr>
          </p:pic>
        </p:grpSp>
      </p:grpSp>
      <p:sp>
        <p:nvSpPr>
          <p:cNvPr id="8" name="Google Shape;85;gff00afc7e3_0_81">
            <a:extLst>
              <a:ext uri="{FF2B5EF4-FFF2-40B4-BE49-F238E27FC236}">
                <a16:creationId xmlns:a16="http://schemas.microsoft.com/office/drawing/2014/main" id="{63AAADB6-7F9E-AD6E-8276-71499B75CDCA}"/>
              </a:ext>
            </a:extLst>
          </p:cNvPr>
          <p:cNvSpPr txBox="1">
            <a:spLocks/>
          </p:cNvSpPr>
          <p:nvPr/>
        </p:nvSpPr>
        <p:spPr>
          <a:xfrm>
            <a:off x="1800000" y="2757305"/>
            <a:ext cx="5242909" cy="67303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0000" marR="0" lvl="0" indent="-27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ct val="120000"/>
              <a:buFont typeface="Roboto"/>
              <a:buChar char="●"/>
              <a:defRPr sz="1800" b="0" i="0" u="none" strike="noStrike" cap="none" baseline="0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46" marR="0" lvl="1" indent="-35557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2000"/>
              <a:buFont typeface="Roboto"/>
              <a:buChar char="○"/>
              <a:defRPr sz="20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519" marR="0" lvl="2" indent="-34287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691" marR="0" lvl="3" indent="-33018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●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5864" marR="0" lvl="4" indent="-33018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○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037" marR="0" lvl="5" indent="-33018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■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208" marR="0" lvl="6" indent="-33018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●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380" marR="0" lvl="7" indent="-33018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○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553" marR="0" lvl="8" indent="-330181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4F9F"/>
              </a:buClr>
              <a:buSzPts val="1600"/>
              <a:buFont typeface="Roboto"/>
              <a:buChar char="■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287338" indent="-287338">
              <a:buFont typeface="Wingdings" pitchFamily="2" charset="2"/>
              <a:buChar char="ü"/>
            </a:pPr>
            <a:r>
              <a:rPr lang="de-DE" sz="1500" b="1"/>
              <a:t>Informationen zu Fach-Einrichtungen</a:t>
            </a:r>
            <a:r>
              <a:rPr lang="de-DE" sz="1500"/>
              <a:t> </a:t>
            </a:r>
            <a:br>
              <a:rPr lang="de-DE" sz="1500"/>
            </a:br>
            <a:r>
              <a:rPr lang="de-DE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Schwerpunkt-Praxen, zertifizierte Krankenhäuser, </a:t>
            </a:r>
            <a:br>
              <a:rPr lang="de-DE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de-DE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Fach- und Reha-Kliniken, Fußambulanzen, Podologen, </a:t>
            </a:r>
            <a:br>
              <a:rPr lang="de-DE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de-DE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Orthopädie-Technikern, etc</a:t>
            </a:r>
            <a:r>
              <a:rPr lang="de-DE" sz="1200" spc="-5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</a:t>
            </a:r>
          </a:p>
        </p:txBody>
      </p:sp>
      <p:sp>
        <p:nvSpPr>
          <p:cNvPr id="9" name="Google Shape;85;gff00afc7e3_0_81">
            <a:extLst>
              <a:ext uri="{FF2B5EF4-FFF2-40B4-BE49-F238E27FC236}">
                <a16:creationId xmlns:a16="http://schemas.microsoft.com/office/drawing/2014/main" id="{0C0CB962-C262-022B-2EA0-B71A5A0672C7}"/>
              </a:ext>
            </a:extLst>
          </p:cNvPr>
          <p:cNvSpPr txBox="1">
            <a:spLocks/>
          </p:cNvSpPr>
          <p:nvPr/>
        </p:nvSpPr>
        <p:spPr>
          <a:xfrm>
            <a:off x="1800000" y="3688369"/>
            <a:ext cx="5403826" cy="67303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0000" marR="0" lvl="0" indent="-27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ct val="120000"/>
              <a:buFont typeface="Roboto"/>
              <a:buChar char="●"/>
              <a:defRPr sz="1800" b="0" i="0" u="none" strike="noStrike" cap="none" baseline="0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46" marR="0" lvl="1" indent="-35557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2000"/>
              <a:buFont typeface="Roboto"/>
              <a:buChar char="○"/>
              <a:defRPr sz="20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519" marR="0" lvl="2" indent="-34287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691" marR="0" lvl="3" indent="-33018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●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5864" marR="0" lvl="4" indent="-33018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○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037" marR="0" lvl="5" indent="-33018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■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208" marR="0" lvl="6" indent="-33018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●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380" marR="0" lvl="7" indent="-33018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○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553" marR="0" lvl="8" indent="-330181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4F9F"/>
              </a:buClr>
              <a:buSzPts val="1600"/>
              <a:buFont typeface="Roboto"/>
              <a:buChar char="■"/>
              <a:defRPr sz="16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287338" indent="-287338">
              <a:buFont typeface="Wingdings" pitchFamily="2" charset="2"/>
              <a:buChar char="ü"/>
            </a:pPr>
            <a:r>
              <a:rPr lang="de-DE" sz="1500" b="1"/>
              <a:t>Vermittlung von Kontakten </a:t>
            </a:r>
            <a:br>
              <a:rPr lang="de-DE" sz="1500"/>
            </a:br>
            <a:r>
              <a:rPr lang="de-DE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zu regionalen Ansprechpartner*innen und Selbsthilfegruppen, </a:t>
            </a:r>
            <a:br>
              <a:rPr lang="de-DE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de-DE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z.B. Diabetes Typ-1er oder Typ-2er Gruppen, </a:t>
            </a:r>
            <a:br>
              <a:rPr lang="de-DE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de-DE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Kinder/Jugendliche mit Diabetes und deren Angehörige</a:t>
            </a:r>
          </a:p>
          <a:p>
            <a:pPr marL="287338" indent="-287338">
              <a:buFont typeface="Wingdings" pitchFamily="2" charset="2"/>
              <a:buChar char="ü"/>
            </a:pPr>
            <a:endParaRPr lang="de-DE" sz="120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7338" indent="-287338">
              <a:buFont typeface="Wingdings" pitchFamily="2" charset="2"/>
              <a:buChar char="ü"/>
            </a:pPr>
            <a:endParaRPr lang="de-DE" sz="120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indent="0">
              <a:spcAft>
                <a:spcPts val="1275"/>
              </a:spcAft>
              <a:buSzPts val="1800"/>
              <a:buNone/>
            </a:pPr>
            <a:endParaRPr lang="de-DE" sz="120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70F95C7-3678-B933-C243-38C23E2A30F3}"/>
              </a:ext>
            </a:extLst>
          </p:cNvPr>
          <p:cNvSpPr txBox="1"/>
          <p:nvPr/>
        </p:nvSpPr>
        <p:spPr>
          <a:xfrm>
            <a:off x="6725547" y="3688369"/>
            <a:ext cx="11566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Bild: iStock/RicardoImagen00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06B488B-5B38-5AD7-31C8-74E73CF1C309}"/>
              </a:ext>
            </a:extLst>
          </p:cNvPr>
          <p:cNvSpPr txBox="1"/>
          <p:nvPr/>
        </p:nvSpPr>
        <p:spPr>
          <a:xfrm>
            <a:off x="368135" y="4561368"/>
            <a:ext cx="6477990" cy="49876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6A542399-B4F9-47DC-0514-24BD97D0D0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3688" y="179118"/>
            <a:ext cx="890212" cy="890212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5361C53D-7E5F-AE8B-7B71-49921DCCBB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0000"/>
          </a:blip>
          <a:stretch>
            <a:fillRect/>
          </a:stretch>
        </p:blipFill>
        <p:spPr>
          <a:xfrm rot="19910289">
            <a:off x="-935535" y="1396095"/>
            <a:ext cx="2273407" cy="452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6608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9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CE028FA-CC87-95F8-CD46-E720ECDE96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fld id="{00000000-1234-1234-1234-123412341234}" type="slidenum">
              <a:rPr lang="en-US" smtClean="0">
                <a:solidFill>
                  <a:srgbClr val="DFEBF7"/>
                </a:solidFill>
              </a:rPr>
              <a:pPr/>
              <a:t>9</a:t>
            </a:fld>
            <a:endParaRPr lang="en-US">
              <a:solidFill>
                <a:srgbClr val="DFEBF7"/>
              </a:solidFill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D99D9267-268B-9F10-E9A3-75FC1B9FA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Mitglieder und ihre Familien</a:t>
            </a:r>
            <a:br>
              <a:rPr lang="de-DE"/>
            </a:br>
            <a:r>
              <a:rPr lang="de-DE" sz="2000"/>
              <a:t>Wir sind da, wenn Sie uns brauchen!</a:t>
            </a:r>
          </a:p>
        </p:txBody>
      </p:sp>
      <p:sp>
        <p:nvSpPr>
          <p:cNvPr id="85" name="Google Shape;85;gff00afc7e3_0_81"/>
          <p:cNvSpPr txBox="1">
            <a:spLocks noGrp="1"/>
          </p:cNvSpPr>
          <p:nvPr>
            <p:ph type="body" idx="1"/>
          </p:nvPr>
        </p:nvSpPr>
        <p:spPr>
          <a:xfrm>
            <a:off x="1800000" y="1351055"/>
            <a:ext cx="8628900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8574" indent="0">
              <a:spcAft>
                <a:spcPts val="975"/>
              </a:spcAft>
              <a:buSzPts val="1800"/>
              <a:buNone/>
            </a:pPr>
            <a:r>
              <a:rPr lang="de-DE">
                <a:latin typeface="Roboto Black" panose="02000000000000000000" pitchFamily="2" charset="0"/>
              </a:rPr>
              <a:t>Angebote:</a:t>
            </a:r>
            <a:endParaRPr lang="en-US"/>
          </a:p>
          <a:p>
            <a:pPr marL="268288" indent="-268288">
              <a:buFont typeface="Wingdings" pitchFamily="2" charset="2"/>
              <a:buChar char="ü"/>
            </a:pPr>
            <a:r>
              <a:rPr lang="en-US" sz="1500" b="1" err="1"/>
              <a:t>Nützliche</a:t>
            </a:r>
            <a:r>
              <a:rPr lang="en-US" sz="1500" b="1"/>
              <a:t> </a:t>
            </a:r>
            <a:r>
              <a:rPr lang="en-US" sz="1500" b="1" err="1"/>
              <a:t>Dokumente</a:t>
            </a:r>
            <a:endParaRPr lang="en-US" sz="1500" b="1"/>
          </a:p>
          <a:p>
            <a:pPr marL="268288" indent="0">
              <a:spcAft>
                <a:spcPts val="300"/>
              </a:spcAft>
              <a:buSzPts val="1800"/>
              <a:buNone/>
            </a:pPr>
            <a:r>
              <a:rPr lang="en-U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Notfallausweis</a:t>
            </a:r>
            <a:endParaRPr lang="en-US" sz="120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68288" indent="0">
              <a:spcAft>
                <a:spcPts val="300"/>
              </a:spcAft>
              <a:buSzPts val="1800"/>
              <a:buNone/>
            </a:pPr>
            <a:r>
              <a:rPr lang="en-U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Gesundheitspass</a:t>
            </a:r>
            <a: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Diabetes</a:t>
            </a:r>
          </a:p>
          <a:p>
            <a:pPr marL="268288" indent="0">
              <a:spcAft>
                <a:spcPts val="300"/>
              </a:spcAft>
              <a:buSzPts val="1800"/>
              <a:buNone/>
            </a:pPr>
            <a:r>
              <a:rPr lang="en-U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ärztliche</a:t>
            </a:r>
            <a: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n-U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Bescheinigung</a:t>
            </a:r>
            <a: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für </a:t>
            </a:r>
            <a:r>
              <a:rPr lang="en-U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Flugreisen</a:t>
            </a:r>
            <a: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</a:t>
            </a:r>
            <a:r>
              <a:rPr lang="en-U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etc</a:t>
            </a:r>
            <a:b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en-US" sz="1500" b="1"/>
          </a:p>
          <a:p>
            <a:pPr marL="268288" indent="-268288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500" b="1" err="1"/>
              <a:t>Fortbildungsveranstaltungen</a:t>
            </a:r>
            <a:endParaRPr lang="en-US"/>
          </a:p>
          <a:p>
            <a:pPr marL="268288" indent="-268288">
              <a:spcAft>
                <a:spcPts val="1275"/>
              </a:spcAft>
              <a:buSzPts val="1800"/>
              <a:buNone/>
            </a:pPr>
            <a: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	für </a:t>
            </a:r>
            <a:r>
              <a:rPr lang="en-U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Selbsthilfegruppenleiter</a:t>
            </a:r>
            <a: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und -</a:t>
            </a:r>
            <a:r>
              <a:rPr lang="en-U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Leiterinnen</a:t>
            </a:r>
            <a: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</a:t>
            </a:r>
            <a:b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U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Interessierte</a:t>
            </a:r>
            <a: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</a:t>
            </a:r>
            <a:r>
              <a:rPr lang="en-U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Engagierte</a:t>
            </a:r>
            <a: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und </a:t>
            </a:r>
            <a:r>
              <a:rPr lang="en-U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Mitglieder</a:t>
            </a:r>
            <a: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von DHE</a:t>
            </a:r>
          </a:p>
          <a:p>
            <a:pPr marL="268288" indent="-268288">
              <a:buFont typeface="Wingdings" pitchFamily="2" charset="2"/>
              <a:buChar char="ü"/>
            </a:pPr>
            <a:r>
              <a:rPr lang="en-US" sz="1500" b="1"/>
              <a:t>Schnelle Tipps</a:t>
            </a:r>
          </a:p>
          <a:p>
            <a:pPr marL="268288" indent="0">
              <a:spcAft>
                <a:spcPts val="300"/>
              </a:spcAft>
              <a:buSzPts val="1800"/>
              <a:buNone/>
            </a:pPr>
            <a:r>
              <a:rPr lang="en-U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Adressen</a:t>
            </a:r>
            <a: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von </a:t>
            </a:r>
            <a:r>
              <a:rPr lang="en-U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Ansprechpartnern</a:t>
            </a:r>
            <a: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</a:t>
            </a:r>
            <a:r>
              <a:rPr lang="en-U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Kontaktinfos</a:t>
            </a:r>
            <a:endParaRPr lang="en-US" sz="120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68288" indent="-268288">
              <a:spcAft>
                <a:spcPts val="1275"/>
              </a:spcAft>
              <a:buSzPts val="1800"/>
              <a:buNone/>
            </a:pPr>
            <a:endParaRPr lang="en-US" sz="120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950AFE02-186D-7BCC-CD94-FF7586D41D52}"/>
              </a:ext>
            </a:extLst>
          </p:cNvPr>
          <p:cNvGrpSpPr/>
          <p:nvPr/>
        </p:nvGrpSpPr>
        <p:grpSpPr>
          <a:xfrm>
            <a:off x="5409879" y="1198290"/>
            <a:ext cx="3021507" cy="3270892"/>
            <a:chOff x="5112162" y="828000"/>
            <a:chExt cx="3323657" cy="3597975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234E6D5F-38E5-8B34-3658-B337FEE18E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00000" y="828000"/>
              <a:ext cx="3035819" cy="3035819"/>
            </a:xfrm>
            <a:custGeom>
              <a:avLst/>
              <a:gdLst>
                <a:gd name="connsiteX0" fmla="*/ 1938111 w 3876222"/>
                <a:gd name="connsiteY0" fmla="*/ 0 h 3876222"/>
                <a:gd name="connsiteX1" fmla="*/ 3876222 w 3876222"/>
                <a:gd name="connsiteY1" fmla="*/ 1938111 h 3876222"/>
                <a:gd name="connsiteX2" fmla="*/ 1938111 w 3876222"/>
                <a:gd name="connsiteY2" fmla="*/ 3876222 h 3876222"/>
                <a:gd name="connsiteX3" fmla="*/ 0 w 3876222"/>
                <a:gd name="connsiteY3" fmla="*/ 1938111 h 3876222"/>
                <a:gd name="connsiteX4" fmla="*/ 1938111 w 3876222"/>
                <a:gd name="connsiteY4" fmla="*/ 0 h 387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6222" h="3876222">
                  <a:moveTo>
                    <a:pt x="1938111" y="0"/>
                  </a:moveTo>
                  <a:cubicBezTo>
                    <a:pt x="3008500" y="0"/>
                    <a:pt x="3876222" y="867722"/>
                    <a:pt x="3876222" y="1938111"/>
                  </a:cubicBezTo>
                  <a:cubicBezTo>
                    <a:pt x="3876222" y="3008500"/>
                    <a:pt x="3008500" y="3876222"/>
                    <a:pt x="1938111" y="3876222"/>
                  </a:cubicBezTo>
                  <a:cubicBezTo>
                    <a:pt x="867722" y="3876222"/>
                    <a:pt x="0" y="3008500"/>
                    <a:pt x="0" y="1938111"/>
                  </a:cubicBezTo>
                  <a:cubicBezTo>
                    <a:pt x="0" y="867722"/>
                    <a:pt x="867722" y="0"/>
                    <a:pt x="1938111" y="0"/>
                  </a:cubicBezTo>
                  <a:close/>
                </a:path>
              </a:pathLst>
            </a:custGeom>
            <a:solidFill>
              <a:srgbClr val="DFEBF7"/>
            </a:solidFill>
            <a:ln w="76200">
              <a:noFill/>
            </a:ln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FE6B7A4-5279-F9CC-307A-CB64548C2ACF}"/>
                </a:ext>
              </a:extLst>
            </p:cNvPr>
            <p:cNvSpPr/>
            <p:nvPr/>
          </p:nvSpPr>
          <p:spPr>
            <a:xfrm>
              <a:off x="5112162" y="3138974"/>
              <a:ext cx="1415700" cy="1287001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E98B8BA3-2EA0-B69A-C5D0-074D6DF62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6571" y="3253567"/>
              <a:ext cx="872435" cy="87243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310B8347-C471-EC92-27E5-BFC998E83AB9}"/>
              </a:ext>
            </a:extLst>
          </p:cNvPr>
          <p:cNvSpPr txBox="1"/>
          <p:nvPr/>
        </p:nvSpPr>
        <p:spPr>
          <a:xfrm>
            <a:off x="368135" y="4572000"/>
            <a:ext cx="6477990" cy="49876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C1D776E-C12A-65F2-CB4F-082365DCE43F}"/>
              </a:ext>
            </a:extLst>
          </p:cNvPr>
          <p:cNvSpPr txBox="1"/>
          <p:nvPr/>
        </p:nvSpPr>
        <p:spPr>
          <a:xfrm>
            <a:off x="6747582" y="3718828"/>
            <a:ext cx="9897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Bild: iStock/</a:t>
            </a:r>
            <a:r>
              <a:rPr lang="de-DE" sz="600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funstock</a:t>
            </a:r>
            <a:endParaRPr lang="de-DE" sz="60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DBEF9BA2-F124-D010-6F53-A8ADC10574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3688" y="179118"/>
            <a:ext cx="890212" cy="890212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CCEC67AC-48AA-CADF-7A38-1E9324158A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0000"/>
          </a:blip>
          <a:stretch>
            <a:fillRect/>
          </a:stretch>
        </p:blipFill>
        <p:spPr>
          <a:xfrm rot="19910289">
            <a:off x="-935535" y="1396095"/>
            <a:ext cx="2273407" cy="452973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954881B-1B85-9FE7-3E69-ED0811CF68EA}"/>
              </a:ext>
            </a:extLst>
          </p:cNvPr>
          <p:cNvSpPr txBox="1"/>
          <p:nvPr/>
        </p:nvSpPr>
        <p:spPr>
          <a:xfrm>
            <a:off x="1985045" y="4144264"/>
            <a:ext cx="4610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>
                <a:solidFill>
                  <a:srgbClr val="004F9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Wir helfen Ihnen als Mitglied gerne weiter!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42E2B51-4FE1-3957-DD83-A721829F6F2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55000" lnSpcReduction="20000"/>
          </a:bodyPr>
          <a:lstStyle/>
          <a:p>
            <a:fld id="{00000000-1234-1234-1234-123412341234}" type="slidenum">
              <a:rPr lang="en-US" smtClean="0">
                <a:solidFill>
                  <a:srgbClr val="DFEBF7"/>
                </a:solidFill>
              </a:rPr>
              <a:pPr/>
              <a:t>10</a:t>
            </a:fld>
            <a:endParaRPr lang="en-US">
              <a:solidFill>
                <a:srgbClr val="DFEBF7"/>
              </a:solidFill>
            </a:endParaRPr>
          </a:p>
        </p:txBody>
      </p:sp>
      <p:sp>
        <p:nvSpPr>
          <p:cNvPr id="88" name="Google Shape;88;g157d9c2b20c_0_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566925" tIns="292600" rIns="0" bIns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3000" err="1"/>
              <a:t>Informationsangebote</a:t>
            </a:r>
            <a:br>
              <a:rPr lang="en-US"/>
            </a:br>
            <a:r>
              <a:rPr lang="en-US" sz="1800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des </a:t>
            </a:r>
            <a:r>
              <a:rPr lang="en-US" sz="1800" b="1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Diabetiker</a:t>
            </a:r>
            <a:r>
              <a:rPr lang="en-US" sz="1800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 Hessen </a:t>
            </a:r>
            <a:r>
              <a:rPr lang="en-US" sz="1800" b="1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Roboto"/>
              </a:rPr>
              <a:t>e.V.</a:t>
            </a:r>
            <a:endParaRPr/>
          </a:p>
        </p:txBody>
      </p:sp>
      <p:sp>
        <p:nvSpPr>
          <p:cNvPr id="89" name="Google Shape;89;g157d9c2b20c_0_21"/>
          <p:cNvSpPr txBox="1">
            <a:spLocks noGrp="1"/>
          </p:cNvSpPr>
          <p:nvPr>
            <p:ph type="body" idx="1"/>
          </p:nvPr>
        </p:nvSpPr>
        <p:spPr>
          <a:xfrm>
            <a:off x="1800000" y="1351055"/>
            <a:ext cx="3524707" cy="31605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None/>
            </a:pPr>
            <a:r>
              <a:rPr lang="en-US" b="1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Teilnahme</a:t>
            </a:r>
            <a:r>
              <a:rPr lang="en-US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an </a:t>
            </a:r>
            <a:r>
              <a:rPr lang="en-US" b="1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Veranstaltungen</a:t>
            </a:r>
            <a:endParaRPr b="1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4" name="Google Shape;89;g157d9c2b20c_0_21">
            <a:extLst>
              <a:ext uri="{FF2B5EF4-FFF2-40B4-BE49-F238E27FC236}">
                <a16:creationId xmlns:a16="http://schemas.microsoft.com/office/drawing/2014/main" id="{7EFA719B-E06D-7347-B01A-4C5237307C54}"/>
              </a:ext>
            </a:extLst>
          </p:cNvPr>
          <p:cNvSpPr txBox="1">
            <a:spLocks/>
          </p:cNvSpPr>
          <p:nvPr/>
        </p:nvSpPr>
        <p:spPr>
          <a:xfrm>
            <a:off x="1800000" y="1912408"/>
            <a:ext cx="4162819" cy="589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63" marR="0" lvl="0" indent="-5079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F9F"/>
              </a:buClr>
              <a:buSzPts val="2400"/>
              <a:buFont typeface="Roboto"/>
              <a:buChar char="●"/>
              <a:defRPr sz="32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28" marR="0" lvl="1" indent="-474104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004F9F"/>
              </a:buClr>
              <a:buSzPts val="2000"/>
              <a:buFont typeface="Roboto"/>
              <a:buChar char="○"/>
              <a:defRPr sz="2667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692" marR="0" lvl="2" indent="-457171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004F9F"/>
              </a:buClr>
              <a:buSzPts val="1800"/>
              <a:buFont typeface="Roboto"/>
              <a:buChar char="■"/>
              <a:defRPr sz="2400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254" marR="0" lvl="3" indent="-440241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●"/>
              <a:defRPr sz="2133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818" marR="0" lvl="4" indent="-440241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○"/>
              <a:defRPr sz="2133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382" marR="0" lvl="5" indent="-440241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■"/>
              <a:defRPr sz="2133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6944" marR="0" lvl="6" indent="-440241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●"/>
              <a:defRPr sz="2133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507" marR="0" lvl="7" indent="-440241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004F9F"/>
              </a:buClr>
              <a:buSzPts val="1600"/>
              <a:buFont typeface="Roboto"/>
              <a:buChar char="○"/>
              <a:defRPr sz="2133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071" marR="0" lvl="8" indent="-440241" algn="l" rtl="0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Clr>
                <a:srgbClr val="004F9F"/>
              </a:buClr>
              <a:buSzPts val="1600"/>
              <a:buFont typeface="Roboto"/>
              <a:buChar char="■"/>
              <a:defRPr sz="2133" b="0" i="0" u="none" strike="noStrike" cap="none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71450" indent="-171450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200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DHE </a:t>
            </a:r>
            <a:r>
              <a:rPr lang="en-US" sz="1200" b="1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Selbsthilfegruppen</a:t>
            </a:r>
            <a:r>
              <a:rPr lang="en-US" sz="1200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en-US" sz="1200" b="1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informieren</a:t>
            </a:r>
            <a:r>
              <a:rPr lang="en-US" sz="1200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br>
              <a:rPr lang="en-US" sz="1200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en-US" sz="1200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 und </a:t>
            </a:r>
            <a:r>
              <a:rPr lang="en-US" sz="1200" b="1" err="1"/>
              <a:t>zeigen</a:t>
            </a:r>
            <a:r>
              <a:rPr lang="en-US" sz="1200" b="1"/>
              <a:t> </a:t>
            </a:r>
            <a:r>
              <a:rPr lang="en-US" sz="1200" b="1" err="1"/>
              <a:t>Präsenz</a:t>
            </a:r>
            <a:r>
              <a:rPr lang="en-US" sz="1200" b="1"/>
              <a:t> auf </a:t>
            </a:r>
            <a:r>
              <a:rPr lang="en-US" sz="1200" b="1" err="1"/>
              <a:t>Märkten</a:t>
            </a:r>
            <a:r>
              <a:rPr lang="en-US" sz="1200" b="1"/>
              <a:t>, </a:t>
            </a:r>
            <a:br>
              <a:rPr lang="en-US" sz="1200" b="1"/>
            </a:br>
            <a:r>
              <a:rPr lang="en-US" sz="1200" b="1"/>
              <a:t>  </a:t>
            </a:r>
            <a:r>
              <a:rPr lang="en-US" sz="1200" b="1" err="1"/>
              <a:t>Messen</a:t>
            </a:r>
            <a:r>
              <a:rPr lang="en-US" sz="1200" b="1"/>
              <a:t>, </a:t>
            </a:r>
            <a:r>
              <a:rPr lang="en-US" sz="1200" b="1" err="1"/>
              <a:t>Gesundheits</a:t>
            </a:r>
            <a:r>
              <a:rPr lang="en-US" sz="1200" b="1"/>
              <a:t>- und </a:t>
            </a:r>
            <a:r>
              <a:rPr lang="en-US" sz="1200" b="1" err="1"/>
              <a:t>Selbsthilfetagen</a:t>
            </a:r>
            <a:endParaRPr lang="en-US" sz="1200" b="1"/>
          </a:p>
          <a:p>
            <a:pPr marL="171450" indent="-171450">
              <a:lnSpc>
                <a:spcPct val="120000"/>
              </a:lnSpc>
              <a:buFont typeface="Wingdings" pitchFamily="2" charset="2"/>
              <a:buChar char="ü"/>
            </a:pPr>
            <a:endParaRPr lang="en-US" sz="1200" b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39738" indent="-171450">
              <a:spcAft>
                <a:spcPts val="300"/>
              </a:spcAft>
              <a:buSzPct val="120000"/>
              <a:buFont typeface="Wingdings" pitchFamily="2" charset="2"/>
              <a:buChar char="ü"/>
            </a:pP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um die 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Angebote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von Gruppen</a:t>
            </a:r>
            <a:b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 des 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Verbands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zu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optimieren</a:t>
            </a:r>
            <a:endPara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68288" indent="0">
              <a:buSzPct val="120000"/>
              <a:buNone/>
            </a:pPr>
            <a:endPara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39738" indent="-171450">
              <a:spcAft>
                <a:spcPts val="300"/>
              </a:spcAft>
              <a:buSzPct val="120000"/>
              <a:buFont typeface="Wingdings" pitchFamily="2" charset="2"/>
              <a:buChar char="ü"/>
            </a:pP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um die 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Öffentlichkeitsarbeit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voranzutreiben</a:t>
            </a:r>
            <a:endPara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68288" indent="0">
              <a:buSzPct val="120000"/>
              <a:buNone/>
            </a:pPr>
            <a:endPara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39738" indent="-171450">
              <a:spcAft>
                <a:spcPts val="300"/>
              </a:spcAft>
              <a:buSzPct val="120000"/>
              <a:buFont typeface="Wingdings" pitchFamily="2" charset="2"/>
              <a:buChar char="ü"/>
            </a:pP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um die 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Netzwerke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der Diabetes-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Selbsthilfe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zu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20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stärken</a:t>
            </a:r>
            <a:endPara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807C094-1C17-FA92-8D09-CF426CE79455}"/>
              </a:ext>
            </a:extLst>
          </p:cNvPr>
          <p:cNvSpPr txBox="1"/>
          <p:nvPr/>
        </p:nvSpPr>
        <p:spPr>
          <a:xfrm>
            <a:off x="368135" y="4572000"/>
            <a:ext cx="6477990" cy="49876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6880430-2401-EE23-D298-AE0E2F86B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3688" y="179118"/>
            <a:ext cx="890212" cy="890212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93085FCB-20A3-D25E-5310-D4B57DEC63BF}"/>
              </a:ext>
            </a:extLst>
          </p:cNvPr>
          <p:cNvGrpSpPr/>
          <p:nvPr/>
        </p:nvGrpSpPr>
        <p:grpSpPr>
          <a:xfrm>
            <a:off x="5324707" y="884011"/>
            <a:ext cx="3182042" cy="3393599"/>
            <a:chOff x="5324707" y="884011"/>
            <a:chExt cx="3182042" cy="3393599"/>
          </a:xfrm>
        </p:grpSpPr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298D484A-1C50-A3C2-F590-0A1E071BF5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324707" y="884011"/>
              <a:ext cx="2312510" cy="2298150"/>
            </a:xfrm>
            <a:custGeom>
              <a:avLst/>
              <a:gdLst>
                <a:gd name="connsiteX0" fmla="*/ 1938111 w 3876222"/>
                <a:gd name="connsiteY0" fmla="*/ 0 h 3876222"/>
                <a:gd name="connsiteX1" fmla="*/ 3876222 w 3876222"/>
                <a:gd name="connsiteY1" fmla="*/ 1938111 h 3876222"/>
                <a:gd name="connsiteX2" fmla="*/ 1938111 w 3876222"/>
                <a:gd name="connsiteY2" fmla="*/ 3876222 h 3876222"/>
                <a:gd name="connsiteX3" fmla="*/ 0 w 3876222"/>
                <a:gd name="connsiteY3" fmla="*/ 1938111 h 3876222"/>
                <a:gd name="connsiteX4" fmla="*/ 1938111 w 3876222"/>
                <a:gd name="connsiteY4" fmla="*/ 0 h 387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76222" h="3876222">
                  <a:moveTo>
                    <a:pt x="1938111" y="0"/>
                  </a:moveTo>
                  <a:cubicBezTo>
                    <a:pt x="3008500" y="0"/>
                    <a:pt x="3876222" y="867722"/>
                    <a:pt x="3876222" y="1938111"/>
                  </a:cubicBezTo>
                  <a:cubicBezTo>
                    <a:pt x="3876222" y="3008500"/>
                    <a:pt x="3008500" y="3876222"/>
                    <a:pt x="1938111" y="3876222"/>
                  </a:cubicBezTo>
                  <a:cubicBezTo>
                    <a:pt x="867722" y="3876222"/>
                    <a:pt x="0" y="3008500"/>
                    <a:pt x="0" y="1938111"/>
                  </a:cubicBezTo>
                  <a:cubicBezTo>
                    <a:pt x="0" y="867722"/>
                    <a:pt x="867722" y="0"/>
                    <a:pt x="1938111" y="0"/>
                  </a:cubicBezTo>
                  <a:close/>
                </a:path>
              </a:pathLst>
            </a:custGeom>
            <a:solidFill>
              <a:srgbClr val="DFEBF7"/>
            </a:solidFill>
            <a:ln w="76200">
              <a:noFill/>
            </a:ln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6030ED7-68DC-74BC-F2A1-6437530ECDFB}"/>
                </a:ext>
              </a:extLst>
            </p:cNvPr>
            <p:cNvSpPr/>
            <p:nvPr/>
          </p:nvSpPr>
          <p:spPr>
            <a:xfrm>
              <a:off x="6800889" y="2571750"/>
              <a:ext cx="1705860" cy="1705860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DDC6A08E-139A-99B0-A375-4D8BDC9F2F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0000"/>
          </a:blip>
          <a:stretch>
            <a:fillRect/>
          </a:stretch>
        </p:blipFill>
        <p:spPr>
          <a:xfrm rot="19910289">
            <a:off x="-935535" y="1396095"/>
            <a:ext cx="2273407" cy="452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5456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A98F82E5-1E5F-9F37-B744-3E187434B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6AA405D-2B02-D3DB-C224-A79EAB066BBC}"/>
              </a:ext>
            </a:extLst>
          </p:cNvPr>
          <p:cNvSpPr txBox="1"/>
          <p:nvPr/>
        </p:nvSpPr>
        <p:spPr>
          <a:xfrm>
            <a:off x="5436523" y="4791357"/>
            <a:ext cx="22092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Bild: iStock/</a:t>
            </a:r>
            <a:r>
              <a:rPr lang="de-DE" sz="600" dirty="0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ferrantraite</a:t>
            </a:r>
            <a:endParaRPr lang="de-DE" sz="6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174ECDD-D22B-CF0E-88E6-1BE83F08DD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0708" y="3596966"/>
            <a:ext cx="1044183" cy="66777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0E75D86-520F-E49B-1F63-F190B7AAA70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7932" y="3550837"/>
            <a:ext cx="883176" cy="658513"/>
          </a:xfrm>
          <a:prstGeom prst="rect">
            <a:avLst/>
          </a:prstGeom>
        </p:spPr>
      </p:pic>
      <p:pic>
        <p:nvPicPr>
          <p:cNvPr id="6" name="Grafik 5" descr="Ein Bild, das Text, Logo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923673BB-21DF-9B3A-BC01-CD3A6963F2A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1390" y="1078284"/>
            <a:ext cx="2347246" cy="1072272"/>
          </a:xfrm>
          <a:prstGeom prst="rect">
            <a:avLst/>
          </a:prstGeom>
        </p:spPr>
      </p:pic>
      <p:pic>
        <p:nvPicPr>
          <p:cNvPr id="13" name="Grafik 12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3C072C6C-2336-E5D1-C1B6-C0D9D9581B7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789" y="2876481"/>
            <a:ext cx="1723927" cy="43907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F4F1F16-F700-5BB4-272F-27F7368748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9576" y="2245317"/>
            <a:ext cx="1725140" cy="340211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59F0519-5724-DE6C-F712-4D1BC2FE54C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76286" y="806225"/>
            <a:ext cx="3440712" cy="3493009"/>
          </a:xfrm>
          <a:custGeom>
            <a:avLst/>
            <a:gdLst>
              <a:gd name="connsiteX0" fmla="*/ 1525967 w 3051934"/>
              <a:gd name="connsiteY0" fmla="*/ 0 h 3051934"/>
              <a:gd name="connsiteX1" fmla="*/ 3051934 w 3051934"/>
              <a:gd name="connsiteY1" fmla="*/ 1525967 h 3051934"/>
              <a:gd name="connsiteX2" fmla="*/ 1525967 w 3051934"/>
              <a:gd name="connsiteY2" fmla="*/ 3051934 h 3051934"/>
              <a:gd name="connsiteX3" fmla="*/ 0 w 3051934"/>
              <a:gd name="connsiteY3" fmla="*/ 1525967 h 3051934"/>
              <a:gd name="connsiteX4" fmla="*/ 1525967 w 3051934"/>
              <a:gd name="connsiteY4" fmla="*/ 0 h 30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1934" h="3051934">
                <a:moveTo>
                  <a:pt x="1525967" y="0"/>
                </a:moveTo>
                <a:cubicBezTo>
                  <a:pt x="2368735" y="0"/>
                  <a:pt x="3051934" y="683199"/>
                  <a:pt x="3051934" y="1525967"/>
                </a:cubicBezTo>
                <a:cubicBezTo>
                  <a:pt x="3051934" y="2368735"/>
                  <a:pt x="2368735" y="3051934"/>
                  <a:pt x="1525967" y="3051934"/>
                </a:cubicBezTo>
                <a:cubicBezTo>
                  <a:pt x="683199" y="3051934"/>
                  <a:pt x="0" y="2368735"/>
                  <a:pt x="0" y="1525967"/>
                </a:cubicBezTo>
                <a:cubicBezTo>
                  <a:pt x="0" y="683199"/>
                  <a:pt x="683199" y="0"/>
                  <a:pt x="1525967" y="0"/>
                </a:cubicBezTo>
                <a:close/>
              </a:path>
            </a:pathLst>
          </a:custGeom>
          <a:solidFill>
            <a:srgbClr val="DFEBF7"/>
          </a:solidFill>
          <a:ln w="76200">
            <a:noFill/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719A046B-F7F5-B010-B90A-96DD66877F5B}"/>
              </a:ext>
            </a:extLst>
          </p:cNvPr>
          <p:cNvSpPr/>
          <p:nvPr/>
        </p:nvSpPr>
        <p:spPr>
          <a:xfrm>
            <a:off x="7200979" y="2986195"/>
            <a:ext cx="1888735" cy="1290032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10A56E20-810D-7461-7271-72A8C213A74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3812" y="3041586"/>
            <a:ext cx="1124309" cy="1124309"/>
          </a:xfrm>
          <a:prstGeom prst="rect">
            <a:avLst/>
          </a:prstGeom>
          <a:ln>
            <a:noFill/>
          </a:ln>
        </p:spPr>
      </p:pic>
      <p:sp>
        <p:nvSpPr>
          <p:cNvPr id="18" name="Titel 17">
            <a:extLst>
              <a:ext uri="{FF2B5EF4-FFF2-40B4-BE49-F238E27FC236}">
                <a16:creationId xmlns:a16="http://schemas.microsoft.com/office/drawing/2014/main" id="{57C8032C-6B79-340F-CEE6-692039750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000" dirty="0"/>
              <a:t>Unser Verband ist Mitglied bei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1FEFF79-F794-77AB-565C-646B5307F032}"/>
              </a:ext>
            </a:extLst>
          </p:cNvPr>
          <p:cNvSpPr txBox="1"/>
          <p:nvPr/>
        </p:nvSpPr>
        <p:spPr>
          <a:xfrm>
            <a:off x="368135" y="4572000"/>
            <a:ext cx="6477990" cy="49876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62D74623-656B-8B4E-1BE4-24720922DA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83688" y="179118"/>
            <a:ext cx="890212" cy="890212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19EF6797-EA77-F282-58AF-31D53BB4940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60000"/>
          </a:blip>
          <a:stretch>
            <a:fillRect/>
          </a:stretch>
        </p:blipFill>
        <p:spPr>
          <a:xfrm rot="19910289">
            <a:off x="-935535" y="1396095"/>
            <a:ext cx="2273407" cy="452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42964"/>
      </p:ext>
    </p:extLst>
  </p:cSld>
  <p:clrMapOvr>
    <a:masterClrMapping/>
  </p:clrMapOvr>
  <p:transition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ff00afc7e3_1_108"/>
          <p:cNvSpPr/>
          <p:nvPr/>
        </p:nvSpPr>
        <p:spPr>
          <a:xfrm>
            <a:off x="1" y="2444057"/>
            <a:ext cx="9144000" cy="2699444"/>
          </a:xfrm>
          <a:prstGeom prst="rect">
            <a:avLst/>
          </a:prstGeom>
          <a:gradFill>
            <a:gsLst>
              <a:gs pos="15000">
                <a:srgbClr val="00B0F0"/>
              </a:gs>
              <a:gs pos="72000">
                <a:srgbClr val="004F9F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67" dirty="0">
              <a:solidFill>
                <a:srgbClr val="004F9F"/>
              </a:solidFill>
              <a:highlight>
                <a:srgbClr val="00C1FF"/>
              </a:highlight>
            </a:endParaRPr>
          </a:p>
        </p:txBody>
      </p:sp>
      <p:pic>
        <p:nvPicPr>
          <p:cNvPr id="67" name="Google Shape;67;gff00afc7e3_1_108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1881" y="943985"/>
            <a:ext cx="4062088" cy="110903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gff00afc7e3_1_108"/>
          <p:cNvSpPr txBox="1"/>
          <p:nvPr/>
        </p:nvSpPr>
        <p:spPr>
          <a:xfrm>
            <a:off x="3303972" y="1982743"/>
            <a:ext cx="2777154" cy="337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880" dirty="0" err="1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rPr>
              <a:t>Mitglied</a:t>
            </a:r>
            <a:r>
              <a:rPr lang="en-US" sz="880" dirty="0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rPr>
              <a:t> der </a:t>
            </a:r>
            <a:r>
              <a:rPr lang="en-US" sz="880" dirty="0" err="1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rPr>
              <a:t>Deutschen</a:t>
            </a:r>
            <a:r>
              <a:rPr lang="en-US" sz="880" dirty="0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rPr>
              <a:t> Diabetes </a:t>
            </a:r>
            <a:r>
              <a:rPr lang="en-US" sz="880" dirty="0" err="1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rPr>
              <a:t>Föderation</a:t>
            </a:r>
            <a:r>
              <a:rPr lang="en-US" sz="880" dirty="0">
                <a:solidFill>
                  <a:srgbClr val="004F9F"/>
                </a:solidFill>
                <a:latin typeface="Roboto"/>
                <a:ea typeface="Roboto"/>
                <a:cs typeface="Roboto"/>
                <a:sym typeface="Roboto"/>
              </a:rPr>
              <a:t> (DDF) </a:t>
            </a:r>
            <a:endParaRPr sz="880" dirty="0">
              <a:solidFill>
                <a:srgbClr val="004F9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55D05C1-3A7F-2F0A-42AC-2894DF9779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34572" y="2582086"/>
            <a:ext cx="1803160" cy="1803160"/>
          </a:xfrm>
          <a:prstGeom prst="rect">
            <a:avLst/>
          </a:prstGeom>
        </p:spPr>
      </p:pic>
      <p:sp>
        <p:nvSpPr>
          <p:cNvPr id="2" name="Google Shape;69;gff00afc7e3_1_108">
            <a:extLst>
              <a:ext uri="{FF2B5EF4-FFF2-40B4-BE49-F238E27FC236}">
                <a16:creationId xmlns:a16="http://schemas.microsoft.com/office/drawing/2014/main" id="{5B3B9836-54E1-40B9-A319-C34B9F3FF641}"/>
              </a:ext>
            </a:extLst>
          </p:cNvPr>
          <p:cNvSpPr txBox="1"/>
          <p:nvPr/>
        </p:nvSpPr>
        <p:spPr>
          <a:xfrm>
            <a:off x="2448871" y="2620545"/>
            <a:ext cx="2567728" cy="74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Aft>
                <a:spcPts val="450"/>
              </a:spcAft>
            </a:pPr>
            <a:r>
              <a:rPr lang="de-DE" sz="1350" b="1" spc="38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Diabetiker Hessen e.V. Geschäftsstelle</a:t>
            </a:r>
          </a:p>
          <a:p>
            <a:pPr>
              <a:spcAft>
                <a:spcPts val="450"/>
              </a:spcAft>
            </a:pPr>
            <a:r>
              <a:rPr lang="de-D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Friedrich-Ebert-Straße 33</a:t>
            </a:r>
            <a:br>
              <a:rPr lang="de-D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34613 Schwalmstadt</a:t>
            </a:r>
          </a:p>
          <a:p>
            <a:pPr>
              <a:spcAft>
                <a:spcPts val="450"/>
              </a:spcAft>
            </a:pPr>
            <a:r>
              <a:rPr lang="de-D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06691 – 2 49 57</a:t>
            </a:r>
          </a:p>
          <a:p>
            <a:pPr>
              <a:spcAft>
                <a:spcPts val="450"/>
              </a:spcAft>
            </a:pPr>
            <a:r>
              <a:rPr lang="de-DE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</a:t>
            </a:r>
            <a:r>
              <a:rPr lang="de-DE" sz="12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info@diabetiker-he.de</a:t>
            </a:r>
            <a:endParaRPr lang="de-DE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450"/>
              </a:spcAft>
            </a:pPr>
            <a:r>
              <a:rPr lang="de-DE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diabetiker-</a:t>
            </a:r>
            <a:r>
              <a:rPr lang="de-DE" sz="12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he.de</a:t>
            </a:r>
            <a:endParaRPr lang="de-DE" sz="1200" b="1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450"/>
              </a:spcAft>
            </a:pPr>
            <a:endParaRPr lang="de-DE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08B8291E-7C04-3B57-3F25-E9BFC34382BC}"/>
              </a:ext>
            </a:extLst>
          </p:cNvPr>
          <p:cNvGrpSpPr/>
          <p:nvPr/>
        </p:nvGrpSpPr>
        <p:grpSpPr>
          <a:xfrm>
            <a:off x="2511465" y="3627359"/>
            <a:ext cx="246423" cy="740647"/>
            <a:chOff x="1799997" y="5050471"/>
            <a:chExt cx="288773" cy="816142"/>
          </a:xfrm>
        </p:grpSpPr>
        <p:pic>
          <p:nvPicPr>
            <p:cNvPr id="5" name="Grafik 4" descr="Receiver mit einfarbiger Füllung">
              <a:extLst>
                <a:ext uri="{FF2B5EF4-FFF2-40B4-BE49-F238E27FC236}">
                  <a16:creationId xmlns:a16="http://schemas.microsoft.com/office/drawing/2014/main" id="{C9518E0E-4A0C-B858-47D5-7839A974BD7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28026" y="5050471"/>
              <a:ext cx="260744" cy="260744"/>
            </a:xfrm>
            <a:prstGeom prst="rect">
              <a:avLst/>
            </a:prstGeom>
          </p:spPr>
        </p:pic>
        <p:pic>
          <p:nvPicPr>
            <p:cNvPr id="7" name="Grafik 6" descr="Senden mit einfarbiger Füllung">
              <a:extLst>
                <a:ext uri="{FF2B5EF4-FFF2-40B4-BE49-F238E27FC236}">
                  <a16:creationId xmlns:a16="http://schemas.microsoft.com/office/drawing/2014/main" id="{5D41DC35-7D91-146A-6F05-3DD33B7F085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815831" y="5349077"/>
              <a:ext cx="260744" cy="260743"/>
            </a:xfrm>
            <a:prstGeom prst="rect">
              <a:avLst/>
            </a:prstGeom>
          </p:spPr>
        </p:pic>
        <p:pic>
          <p:nvPicPr>
            <p:cNvPr id="16" name="Grafik 15" descr="Erdkugel: Afrika und Europa mit einfarbiger Füllung">
              <a:extLst>
                <a:ext uri="{FF2B5EF4-FFF2-40B4-BE49-F238E27FC236}">
                  <a16:creationId xmlns:a16="http://schemas.microsoft.com/office/drawing/2014/main" id="{09C89860-5213-9C8F-5685-CD96BADE24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799997" y="5621428"/>
              <a:ext cx="260744" cy="245185"/>
            </a:xfrm>
            <a:prstGeom prst="rect">
              <a:avLst/>
            </a:prstGeom>
          </p:spPr>
        </p:pic>
      </p:grpSp>
      <p:sp>
        <p:nvSpPr>
          <p:cNvPr id="6" name="Foliennummernplatzhalter 1">
            <a:extLst>
              <a:ext uri="{FF2B5EF4-FFF2-40B4-BE49-F238E27FC236}">
                <a16:creationId xmlns:a16="http://schemas.microsoft.com/office/drawing/2014/main" id="{8D68A7AF-016D-D4F9-394C-ADBBE1AF61F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963711" y="135903"/>
            <a:ext cx="1854199" cy="631131"/>
          </a:xfrm>
        </p:spPr>
        <p:txBody>
          <a:bodyPr>
            <a:noAutofit/>
          </a:bodyPr>
          <a:lstStyle/>
          <a:p>
            <a:fld id="{00000000-1234-1234-1234-123412341234}" type="slidenum">
              <a:rPr lang="en-US" sz="3300" b="1" smtClean="0">
                <a:solidFill>
                  <a:srgbClr val="DFEBF7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pPr/>
              <a:t>12</a:t>
            </a:fld>
            <a:endParaRPr lang="en-US" sz="3300" b="1" dirty="0">
              <a:solidFill>
                <a:srgbClr val="DFEBF7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0EB3BF4E-BFB8-DFC9-1CA4-54E40E043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Kontakt aufnehmen lohnt sich!</a:t>
            </a:r>
          </a:p>
        </p:txBody>
      </p:sp>
      <p:sp>
        <p:nvSpPr>
          <p:cNvPr id="8" name="Google Shape;69;gff00afc7e3_1_108">
            <a:extLst>
              <a:ext uri="{FF2B5EF4-FFF2-40B4-BE49-F238E27FC236}">
                <a16:creationId xmlns:a16="http://schemas.microsoft.com/office/drawing/2014/main" id="{0C84AD87-1584-0A57-93CB-51FB2F4063CD}"/>
              </a:ext>
            </a:extLst>
          </p:cNvPr>
          <p:cNvSpPr txBox="1"/>
          <p:nvPr/>
        </p:nvSpPr>
        <p:spPr>
          <a:xfrm>
            <a:off x="2456585" y="4346301"/>
            <a:ext cx="4244113" cy="337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800" spc="2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Bilder: </a:t>
            </a:r>
            <a:r>
              <a:rPr lang="en-US" sz="800" spc="2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iStockphoto.com</a:t>
            </a:r>
            <a:r>
              <a:rPr lang="en-US" sz="800" spc="2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  •   </a:t>
            </a:r>
            <a:r>
              <a:rPr lang="en-US" sz="800" spc="2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Diabetiker</a:t>
            </a:r>
            <a:r>
              <a:rPr lang="en-US" sz="800" spc="2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Hessen </a:t>
            </a:r>
            <a:r>
              <a:rPr lang="en-US" sz="800" spc="2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e.V.</a:t>
            </a:r>
            <a:r>
              <a:rPr lang="en-US" sz="800" spc="2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2026  •  </a:t>
            </a:r>
            <a:r>
              <a:rPr lang="de-DE" sz="800" spc="2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Änderungen vorbehalten</a:t>
            </a:r>
          </a:p>
          <a:p>
            <a:r>
              <a:rPr lang="en-US" sz="88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88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86596AFA-4677-F1B5-024D-E0270A940F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83688" y="179118"/>
            <a:ext cx="890212" cy="890212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F521847B-74F3-1806-BE45-260D5560B4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60000"/>
          </a:blip>
          <a:stretch>
            <a:fillRect/>
          </a:stretch>
        </p:blipFill>
        <p:spPr>
          <a:xfrm rot="19910289">
            <a:off x="-935535" y="1396095"/>
            <a:ext cx="2273407" cy="452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523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DF Präsentationen Master 2022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662</Words>
  <Application>Microsoft Macintosh PowerPoint</Application>
  <PresentationFormat>Bildschirmpräsentation (16:9)</PresentationFormat>
  <Paragraphs>96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Roboto Light</vt:lpstr>
      <vt:lpstr>Roboto Black</vt:lpstr>
      <vt:lpstr>Roboto</vt:lpstr>
      <vt:lpstr>Wingdings</vt:lpstr>
      <vt:lpstr>Arial</vt:lpstr>
      <vt:lpstr>DDF Präsentationen Master 2022</vt:lpstr>
      <vt:lpstr>PowerPoint-Präsentation</vt:lpstr>
      <vt:lpstr>PowerPoint-Präsentation</vt:lpstr>
      <vt:lpstr>Menschen mit Diabetes in Hessen engagieren sich bei Diabetiker Hessen e.V.</vt:lpstr>
      <vt:lpstr>Menschen mit Diabetes in Hessen haben einen starken Landesverband an ihrer Seite</vt:lpstr>
      <vt:lpstr>Diabetes-Selbsthilfe-Verband Hessen moderne &amp; unbürokratische Struktur</vt:lpstr>
      <vt:lpstr>PowerPoint-Präsentation</vt:lpstr>
      <vt:lpstr>Diabetiker Hessen e.V. Mitglieder  erhalten Rat &amp; Unterstützung (Beitrag 4,50€ im Monat) </vt:lpstr>
      <vt:lpstr>Diabetiker Hessen e.V. Mitglieder  erhalten Rat &amp; Unterstützung (Beitrag 4,50€ im Monat) </vt:lpstr>
      <vt:lpstr>Mitglieder und ihre Familien Wir sind da, wenn Sie uns brauchen!</vt:lpstr>
      <vt:lpstr>Informationsangebote des Diabetiker Hessen e.V.</vt:lpstr>
      <vt:lpstr>Unser Verband ist Mitglied bei</vt:lpstr>
      <vt:lpstr>Kontakt aufnehmen lohnt sich!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DHE Imagepräsentation 2026</dc:title>
  <dc:subject/>
  <dc:creator>Viola Renno DHE Redaktion</dc:creator>
  <cp:keywords/>
  <dc:description/>
  <cp:lastModifiedBy>Viola Renno</cp:lastModifiedBy>
  <cp:revision>413</cp:revision>
  <cp:lastPrinted>2026-06-10T14:18:07Z</cp:lastPrinted>
  <dcterms:modified xsi:type="dcterms:W3CDTF">2026-06-10T15:23:58Z</dcterms:modified>
  <cp:category/>
</cp:coreProperties>
</file>